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0" r:id="rId2"/>
    <p:sldId id="274" r:id="rId3"/>
    <p:sldId id="300" r:id="rId4"/>
    <p:sldId id="275" r:id="rId5"/>
    <p:sldId id="276" r:id="rId6"/>
    <p:sldId id="279" r:id="rId7"/>
    <p:sldId id="280" r:id="rId8"/>
    <p:sldId id="277" r:id="rId9"/>
    <p:sldId id="298" r:id="rId10"/>
    <p:sldId id="271" r:id="rId11"/>
    <p:sldId id="272" r:id="rId12"/>
    <p:sldId id="268" r:id="rId13"/>
    <p:sldId id="257" r:id="rId14"/>
    <p:sldId id="283" r:id="rId15"/>
    <p:sldId id="258" r:id="rId16"/>
    <p:sldId id="259" r:id="rId17"/>
    <p:sldId id="284" r:id="rId18"/>
    <p:sldId id="285" r:id="rId19"/>
    <p:sldId id="286" r:id="rId20"/>
    <p:sldId id="260" r:id="rId21"/>
    <p:sldId id="261" r:id="rId22"/>
    <p:sldId id="263" r:id="rId23"/>
    <p:sldId id="264" r:id="rId24"/>
    <p:sldId id="265" r:id="rId25"/>
    <p:sldId id="287" r:id="rId26"/>
    <p:sldId id="266" r:id="rId27"/>
    <p:sldId id="273" r:id="rId28"/>
    <p:sldId id="294" r:id="rId29"/>
    <p:sldId id="267" r:id="rId30"/>
    <p:sldId id="269" r:id="rId31"/>
    <p:sldId id="270" r:id="rId32"/>
    <p:sldId id="278" r:id="rId33"/>
    <p:sldId id="295" r:id="rId34"/>
    <p:sldId id="303" r:id="rId35"/>
    <p:sldId id="289" r:id="rId36"/>
    <p:sldId id="291" r:id="rId37"/>
    <p:sldId id="292" r:id="rId38"/>
    <p:sldId id="296" r:id="rId39"/>
    <p:sldId id="301" r:id="rId40"/>
    <p:sldId id="302" r:id="rId41"/>
    <p:sldId id="297" r:id="rId42"/>
    <p:sldId id="299" r:id="rId43"/>
    <p:sldId id="304" r:id="rId4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EDF5FB"/>
    <a:srgbClr val="FFF2CC"/>
    <a:srgbClr val="00B0F0"/>
    <a:srgbClr val="DEEBF7"/>
    <a:srgbClr val="5B9BD5"/>
    <a:srgbClr val="FEBEBE"/>
    <a:srgbClr val="5785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86" autoAdjust="0"/>
  </p:normalViewPr>
  <p:slideViewPr>
    <p:cSldViewPr snapToGrid="0">
      <p:cViewPr varScale="1">
        <p:scale>
          <a:sx n="109" d="100"/>
          <a:sy n="109" d="100"/>
        </p:scale>
        <p:origin x="5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8" cy="498135"/>
          </a:xfrm>
          <a:prstGeom prst="rect">
            <a:avLst/>
          </a:prstGeom>
        </p:spPr>
        <p:txBody>
          <a:bodyPr vert="horz" lIns="91859" tIns="45929" rIns="91859" bIns="459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5"/>
            <a:ext cx="2945658" cy="498135"/>
          </a:xfrm>
          <a:prstGeom prst="rect">
            <a:avLst/>
          </a:prstGeom>
        </p:spPr>
        <p:txBody>
          <a:bodyPr vert="horz" lIns="91859" tIns="45929" rIns="91859" bIns="45929" rtlCol="0"/>
          <a:lstStyle>
            <a:lvl1pPr algn="r">
              <a:defRPr sz="1200"/>
            </a:lvl1pPr>
          </a:lstStyle>
          <a:p>
            <a:fld id="{5F4F364F-62A0-4EAB-9307-17D3F4D611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8" cy="498134"/>
          </a:xfrm>
          <a:prstGeom prst="rect">
            <a:avLst/>
          </a:prstGeom>
        </p:spPr>
        <p:txBody>
          <a:bodyPr vert="horz" lIns="91859" tIns="45929" rIns="91859" bIns="459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8" cy="498134"/>
          </a:xfrm>
          <a:prstGeom prst="rect">
            <a:avLst/>
          </a:prstGeom>
        </p:spPr>
        <p:txBody>
          <a:bodyPr vert="horz" lIns="91859" tIns="45929" rIns="91859" bIns="45929" rtlCol="0" anchor="b"/>
          <a:lstStyle>
            <a:lvl1pPr algn="r">
              <a:defRPr sz="1200"/>
            </a:lvl1pPr>
          </a:lstStyle>
          <a:p>
            <a:fld id="{E545E764-7E64-41B8-A993-27979837A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97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8" cy="498135"/>
          </a:xfrm>
          <a:prstGeom prst="rect">
            <a:avLst/>
          </a:prstGeom>
        </p:spPr>
        <p:txBody>
          <a:bodyPr vert="horz" lIns="91859" tIns="45929" rIns="91859" bIns="459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5"/>
            <a:ext cx="2945658" cy="498135"/>
          </a:xfrm>
          <a:prstGeom prst="rect">
            <a:avLst/>
          </a:prstGeom>
        </p:spPr>
        <p:txBody>
          <a:bodyPr vert="horz" lIns="91859" tIns="45929" rIns="91859" bIns="45929" rtlCol="0"/>
          <a:lstStyle>
            <a:lvl1pPr algn="r">
              <a:defRPr sz="1200"/>
            </a:lvl1pPr>
          </a:lstStyle>
          <a:p>
            <a:fld id="{61A086D8-4C02-487C-8453-ABF2F81D766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9" tIns="45929" rIns="91859" bIns="459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859" tIns="45929" rIns="91859" bIns="459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8" cy="498134"/>
          </a:xfrm>
          <a:prstGeom prst="rect">
            <a:avLst/>
          </a:prstGeom>
        </p:spPr>
        <p:txBody>
          <a:bodyPr vert="horz" lIns="91859" tIns="45929" rIns="91859" bIns="459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8" cy="498134"/>
          </a:xfrm>
          <a:prstGeom prst="rect">
            <a:avLst/>
          </a:prstGeom>
        </p:spPr>
        <p:txBody>
          <a:bodyPr vert="horz" lIns="91859" tIns="45929" rIns="91859" bIns="45929" rtlCol="0" anchor="b"/>
          <a:lstStyle>
            <a:lvl1pPr algn="r">
              <a:defRPr sz="1200"/>
            </a:lvl1pPr>
          </a:lstStyle>
          <a:p>
            <a:fld id="{D0883D0D-1A46-4DB9-A39A-ABFC444A7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3D0D-1A46-4DB9-A39A-ABFC444A7F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5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3D0D-1A46-4DB9-A39A-ABFC444A7F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3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3D0D-1A46-4DB9-A39A-ABFC444A7F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6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83D0D-1A46-4DB9-A39A-ABFC444A7FC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1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37D6-2DDF-47CD-9D85-75FB87BEE11D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7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3B75-367D-4A38-BA67-49DC0090BA56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83EC-3408-4B8C-A654-686A3220FBBA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9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8294-58F1-4FEC-9329-CEE3089DB15D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3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C87D-B2F1-4DC5-AC7F-B2E2F2EB435E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69BB-3B69-47B6-8945-EA3C83C30659}" type="datetime1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2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E813-3F94-4091-858C-2F885D15FD5B}" type="datetime1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5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964C-1406-4A3A-A2FF-8317667F7898}" type="datetime1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CCF5-E550-4DAC-9B07-BB95DE415C8E}" type="datetime1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1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61A4-27FF-43E5-AFBD-447292D5BA77}" type="datetime1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9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C5-99F4-4E6F-92A7-6040E20F343B}" type="datetime1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0316-D833-4F91-8A97-20E9F41A8A41}" type="datetime1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F94A-CBD7-4E4B-94DF-D372DD056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4.jpeg"/><Relationship Id="rId7" Type="http://schemas.openxmlformats.org/officeDocument/2006/relationships/image" Target="../media/image36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9.jpg"/><Relationship Id="rId7" Type="http://schemas.openxmlformats.org/officeDocument/2006/relationships/image" Target="../media/image62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57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793" y="1053311"/>
            <a:ext cx="11828415" cy="102803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Национальный центр правовой информации</a:t>
            </a:r>
            <a:br>
              <a:rPr lang="ru-RU" sz="30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</a:br>
            <a:r>
              <a:rPr lang="ru-RU" sz="3000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Республики Беларусь</a:t>
            </a:r>
            <a:endParaRPr lang="ru-RU" sz="30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6442" y="2411847"/>
            <a:ext cx="91791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  <a:t>ТРЕБОВАНИЯ </a:t>
            </a:r>
            <a:b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  <a:t>к оформлению нормативных </a:t>
            </a:r>
            <a:endParaRPr lang="en-US" sz="5400" b="1" dirty="0" smtClean="0">
              <a:ln/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  <a:t>правовых актов</a:t>
            </a:r>
            <a:endParaRPr lang="ru-RU" sz="5400" b="1" dirty="0">
              <a:ln/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109959" y="108431"/>
            <a:ext cx="94488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Текст в таблице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10</a:t>
            </a:fld>
            <a:endParaRPr lang="ru-RU" dirty="0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8" y="1238332"/>
            <a:ext cx="5142444" cy="41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91" y="1230584"/>
            <a:ext cx="5572218" cy="41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33970" y="548900"/>
            <a:ext cx="715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934" y="5741654"/>
            <a:ext cx="101238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И</a:t>
            </a:r>
            <a:r>
              <a:rPr lang="ru-RU" dirty="0" smtClean="0">
                <a:cs typeface="Times New Roman" panose="02020603050405020304" pitchFamily="18" charset="0"/>
              </a:rPr>
              <a:t>нформация</a:t>
            </a:r>
            <a:r>
              <a:rPr lang="ru-RU" dirty="0">
                <a:cs typeface="Times New Roman" panose="02020603050405020304" pitchFamily="18" charset="0"/>
              </a:rPr>
              <a:t>, которая на бумажном носителе выглядит расположенной по столбцам, </a:t>
            </a: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>оформляется </a:t>
            </a:r>
            <a:r>
              <a:rPr lang="ru-RU" dirty="0">
                <a:cs typeface="Times New Roman" panose="02020603050405020304" pitchFamily="18" charset="0"/>
              </a:rPr>
              <a:t>в виде таблицы, выполняемой стандартными средствами редактора </a:t>
            </a:r>
            <a:r>
              <a:rPr lang="ru-RU" dirty="0" err="1">
                <a:cs typeface="Times New Roman" panose="02020603050405020304" pitchFamily="18" charset="0"/>
              </a:rPr>
              <a:t>Microsoft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cs typeface="Times New Roman" panose="02020603050405020304" pitchFamily="18" charset="0"/>
              </a:rPr>
              <a:t>Word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5829" y="775318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8439724">
            <a:off x="-157405" y="3283487"/>
            <a:ext cx="6585458" cy="4746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059" y="5710068"/>
            <a:ext cx="678447" cy="677917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14045" y="4655305"/>
            <a:ext cx="715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45" y="778639"/>
            <a:ext cx="8237488" cy="2553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06" y="3535765"/>
            <a:ext cx="6218766" cy="3162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3368" y="34806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Пример 2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9459917" flipV="1">
            <a:off x="2515547" y="2049102"/>
            <a:ext cx="6806765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1459965" cy="580103"/>
          </a:xfrm>
        </p:spPr>
        <p:txBody>
          <a:bodyPr>
            <a:normAutofit/>
          </a:bodyPr>
          <a:lstStyle/>
          <a:p>
            <a:r>
              <a:rPr lang="ru-RU" sz="2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В одной ячейке таблицы размещается одна единица информации</a:t>
            </a:r>
            <a:endParaRPr lang="ru-RU" sz="2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4" y="1073632"/>
            <a:ext cx="5057863" cy="3031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81" y="1075796"/>
            <a:ext cx="5633882" cy="30241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21" y="5634473"/>
            <a:ext cx="2175156" cy="1012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81" y="5634473"/>
            <a:ext cx="2051209" cy="972273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25491"/>
              </p:ext>
            </p:extLst>
          </p:nvPr>
        </p:nvGraphicFramePr>
        <p:xfrm>
          <a:off x="222069" y="4212133"/>
          <a:ext cx="11684794" cy="145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398"/>
                <a:gridCol w="6183396"/>
              </a:tblGrid>
              <a:tr h="67222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Для работы с таблицами в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Word 2013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используются 2 вкладки КОНСТРУКТОР и МАКЕТ.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Они активны, когда курсор находится в таблице.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Во </a:t>
                      </a:r>
                      <a:r>
                        <a:rPr lang="ru-RU" sz="2000" i="1" dirty="0" smtClean="0">
                          <a:latin typeface="+mn-lt"/>
                          <a:cs typeface="Times New Roman" panose="02020603050405020304" pitchFamily="18" charset="0"/>
                        </a:rPr>
                        <a:t>вкладке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 МАКЕТ в </a:t>
                      </a:r>
                      <a:r>
                        <a:rPr lang="ru-RU" sz="2000" i="1" dirty="0" smtClean="0">
                          <a:latin typeface="+mn-lt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Объединение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 можно разбить или объединить ячейки.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Для выравнивания информации в ячейке используется</a:t>
                      </a:r>
                      <a:r>
                        <a:rPr lang="ru-RU" sz="2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i="1" dirty="0" smtClean="0">
                          <a:latin typeface="+mn-lt"/>
                          <a:cs typeface="Times New Roman" panose="02020603050405020304" pitchFamily="18" charset="0"/>
                        </a:rPr>
                        <a:t>область </a:t>
                      </a:r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Выравнивание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 во </a:t>
                      </a:r>
                      <a:r>
                        <a:rPr lang="ru-RU" sz="2000" i="1" dirty="0" smtClean="0">
                          <a:latin typeface="+mn-lt"/>
                          <a:cs typeface="Times New Roman" panose="02020603050405020304" pitchFamily="18" charset="0"/>
                        </a:rPr>
                        <a:t>вкладке 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МАКЕТ.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94338" y="53505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8439724" flipV="1">
            <a:off x="675028" y="2561750"/>
            <a:ext cx="5081920" cy="5222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1400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Наличие в таблице лишних пустых строк и столбцов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21639" y="5312889"/>
            <a:ext cx="6148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10" dirty="0" smtClean="0">
                <a:cs typeface="Times New Roman" panose="02020603050405020304" pitchFamily="18" charset="0"/>
              </a:rPr>
              <a:t>При создании таблиц или их экспорте </a:t>
            </a:r>
            <a:r>
              <a:rPr lang="ru-RU" sz="2000" spc="-10" dirty="0">
                <a:cs typeface="Times New Roman" panose="02020603050405020304" pitchFamily="18" charset="0"/>
              </a:rPr>
              <a:t>из </a:t>
            </a:r>
            <a:r>
              <a:rPr lang="en-US" sz="2000" spc="-10" dirty="0">
                <a:cs typeface="Times New Roman" panose="02020603050405020304" pitchFamily="18" charset="0"/>
              </a:rPr>
              <a:t>Excel </a:t>
            </a:r>
            <a:r>
              <a:rPr lang="ru-RU" sz="2000" spc="-10" dirty="0">
                <a:cs typeface="Times New Roman" panose="02020603050405020304" pitchFamily="18" charset="0"/>
              </a:rPr>
              <a:t>в</a:t>
            </a:r>
            <a:r>
              <a:rPr lang="en-US" sz="2000" spc="-10" dirty="0">
                <a:cs typeface="Times New Roman" panose="02020603050405020304" pitchFamily="18" charset="0"/>
              </a:rPr>
              <a:t> </a:t>
            </a:r>
            <a:r>
              <a:rPr lang="en-US" sz="2000" spc="-10" dirty="0" smtClean="0">
                <a:cs typeface="Times New Roman" panose="02020603050405020304" pitchFamily="18" charset="0"/>
              </a:rPr>
              <a:t>Word</a:t>
            </a:r>
            <a:r>
              <a:rPr lang="ru-RU" sz="2000" spc="-10" dirty="0" smtClean="0">
                <a:cs typeface="Times New Roman" panose="02020603050405020304" pitchFamily="18" charset="0"/>
              </a:rPr>
              <a:t> </a:t>
            </a:r>
            <a:r>
              <a:rPr lang="en-US" sz="2000" spc="-10" dirty="0" smtClean="0">
                <a:cs typeface="Times New Roman" panose="02020603050405020304" pitchFamily="18" charset="0"/>
              </a:rPr>
              <a:t/>
            </a:r>
            <a:br>
              <a:rPr lang="en-US" sz="2000" spc="-10" dirty="0" smtClean="0">
                <a:cs typeface="Times New Roman" panose="02020603050405020304" pitchFamily="18" charset="0"/>
              </a:rPr>
            </a:br>
            <a:r>
              <a:rPr lang="ru-RU" sz="2000" spc="-10" dirty="0" smtClean="0">
                <a:cs typeface="Times New Roman" panose="02020603050405020304" pitchFamily="18" charset="0"/>
              </a:rPr>
              <a:t>НЕ ДОПУСКАЕТСЯ наличие пустых строк и ячеек.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37072" y="949330"/>
            <a:ext cx="11887419" cy="3852175"/>
            <a:chOff x="137072" y="1158880"/>
            <a:chExt cx="11887419" cy="38521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39" y="1836479"/>
              <a:ext cx="5190309" cy="317457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130" y="1933036"/>
              <a:ext cx="6354361" cy="29074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89680" y="1158880"/>
              <a:ext cx="7152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dirty="0" smtClean="0">
                  <a:solidFill>
                    <a:srgbClr val="00B050"/>
                  </a:solidFill>
                  <a:sym typeface="Wingdings 2" panose="05020102010507070707" pitchFamily="18" charset="2"/>
                </a:rPr>
                <a:t></a:t>
              </a:r>
              <a:endParaRPr lang="ru-RU" sz="5400" dirty="0">
                <a:solidFill>
                  <a:srgbClr val="00B05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 rot="8439724">
              <a:off x="137072" y="3438224"/>
              <a:ext cx="5424609" cy="4571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11886" y="2257167"/>
              <a:ext cx="329513" cy="3130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427014" y="2242547"/>
              <a:ext cx="329513" cy="3130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95910" y="2928120"/>
              <a:ext cx="329513" cy="3130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4097501" y="3815427"/>
              <a:ext cx="329513" cy="3130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6777" y="3807188"/>
              <a:ext cx="329513" cy="3130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414340" y="4669201"/>
              <a:ext cx="329513" cy="3130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26699" y="4677438"/>
              <a:ext cx="329513" cy="3130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1694978" y="2438399"/>
              <a:ext cx="329513" cy="313038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625088" y="2421923"/>
              <a:ext cx="329513" cy="313038"/>
            </a:xfrm>
            <a:prstGeom prst="ellipse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084827" y="2938528"/>
              <a:ext cx="329513" cy="3130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9498" y="5327873"/>
            <a:ext cx="678447" cy="677917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14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50033" y="374836"/>
            <a:ext cx="8253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Как убрать лишние столбцы и строки?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532213" y="1464530"/>
            <a:ext cx="8948283" cy="3797800"/>
            <a:chOff x="2290193" y="1691034"/>
            <a:chExt cx="8948283" cy="3797800"/>
          </a:xfrm>
        </p:grpSpPr>
        <p:sp>
          <p:nvSpPr>
            <p:cNvPr id="23" name="TextBox 22"/>
            <p:cNvSpPr txBox="1"/>
            <p:nvPr/>
          </p:nvSpPr>
          <p:spPr>
            <a:xfrm>
              <a:off x="2290193" y="1691034"/>
              <a:ext cx="8948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Вкладка МАКЕТ </a:t>
              </a:r>
              <a:r>
                <a:rPr lang="ru-RU" sz="2400" dirty="0" smtClean="0">
                  <a:sym typeface="Wingdings 3"/>
                </a:rPr>
                <a:t> Область СТРОКИ И СТОЛБЦЫ  УДАЛИТЬ</a:t>
              </a:r>
              <a:endParaRPr lang="ru-RU" sz="2400" dirty="0"/>
            </a:p>
          </p:txBody>
        </p:sp>
        <p:pic>
          <p:nvPicPr>
            <p:cNvPr id="24" name="Picture 2" descr="J:\Offices\Rio\Ann\ОБУЧЕНИЕ\нарезки документов\картинки к обучению\удаление строк и столбцов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08467" y="2380170"/>
              <a:ext cx="5111736" cy="3108664"/>
            </a:xfrm>
            <a:prstGeom prst="rect">
              <a:avLst/>
            </a:prstGeom>
            <a:noFill/>
          </p:spPr>
        </p:pic>
      </p:grpSp>
      <p:sp>
        <p:nvSpPr>
          <p:cNvPr id="27" name="TextBox 26"/>
          <p:cNvSpPr txBox="1"/>
          <p:nvPr/>
        </p:nvSpPr>
        <p:spPr>
          <a:xfrm>
            <a:off x="2367255" y="5717271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При работе с таблицами курсор должен стоять в таблице.</a:t>
            </a:r>
            <a:endParaRPr lang="ru-RU" sz="24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50" y="325719"/>
            <a:ext cx="683008" cy="683008"/>
          </a:xfrm>
          <a:prstGeom prst="rect">
            <a:avLst/>
          </a:prstGeom>
        </p:spPr>
      </p:pic>
      <p:pic>
        <p:nvPicPr>
          <p:cNvPr id="12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8808" y="5609144"/>
            <a:ext cx="678447" cy="677917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7099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Повтор шапки таблицы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75611" y="1753142"/>
            <a:ext cx="1156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>
                <a:cs typeface="Times New Roman" panose="02020603050405020304" pitchFamily="18" charset="0"/>
              </a:rPr>
              <a:t>При необходимости</a:t>
            </a:r>
            <a:r>
              <a:rPr lang="ru-RU" sz="2000" smtClean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повтор шапки таблицы в </a:t>
            </a:r>
            <a:r>
              <a:rPr lang="en-US" sz="2000" dirty="0" smtClean="0">
                <a:cs typeface="Times New Roman" panose="02020603050405020304" pitchFamily="18" charset="0"/>
              </a:rPr>
              <a:t>Word </a:t>
            </a:r>
            <a:r>
              <a:rPr lang="ru-RU" sz="2000" dirty="0" smtClean="0">
                <a:cs typeface="Times New Roman" panose="02020603050405020304" pitchFamily="18" charset="0"/>
              </a:rPr>
              <a:t>может осуществляться автоматически: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выделить шапку таблицы – </a:t>
            </a:r>
            <a:r>
              <a:rPr lang="ru-RU" sz="2000" i="1" dirty="0" smtClean="0">
                <a:cs typeface="Times New Roman" panose="02020603050405020304" pitchFamily="18" charset="0"/>
              </a:rPr>
              <a:t>вкладка</a:t>
            </a:r>
            <a:r>
              <a:rPr lang="ru-RU" sz="2000" dirty="0" smtClean="0">
                <a:cs typeface="Times New Roman" panose="02020603050405020304" pitchFamily="18" charset="0"/>
              </a:rPr>
              <a:t> МАКЕТ – </a:t>
            </a:r>
            <a:r>
              <a:rPr lang="ru-RU" sz="2000" i="1" dirty="0" smtClean="0">
                <a:cs typeface="Times New Roman" panose="02020603050405020304" pitchFamily="18" charset="0"/>
              </a:rPr>
              <a:t>область</a:t>
            </a:r>
            <a:r>
              <a:rPr lang="ru-RU" sz="2000" dirty="0" smtClean="0">
                <a:cs typeface="Times New Roman" panose="02020603050405020304" pitchFamily="18" charset="0"/>
              </a:rPr>
              <a:t> Таблица – </a:t>
            </a:r>
            <a:r>
              <a:rPr lang="ru-RU" sz="2000" i="1" dirty="0" smtClean="0">
                <a:cs typeface="Times New Roman" panose="02020603050405020304" pitchFamily="18" charset="0"/>
              </a:rPr>
              <a:t>кнопка</a:t>
            </a:r>
            <a:r>
              <a:rPr lang="ru-RU" sz="2000" dirty="0" smtClean="0">
                <a:cs typeface="Times New Roman" panose="02020603050405020304" pitchFamily="18" charset="0"/>
              </a:rPr>
              <a:t> Свойства –  </a:t>
            </a:r>
            <a:endParaRPr lang="ru-RU" sz="2000" dirty="0"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cs typeface="Times New Roman" panose="02020603050405020304" pitchFamily="18" charset="0"/>
              </a:rPr>
              <a:t>окно</a:t>
            </a:r>
            <a:r>
              <a:rPr lang="ru-RU" sz="2000" dirty="0" smtClean="0">
                <a:cs typeface="Times New Roman" panose="02020603050405020304" pitchFamily="18" charset="0"/>
              </a:rPr>
              <a:t> Свойства таблицы – </a:t>
            </a:r>
            <a:r>
              <a:rPr lang="ru-RU" sz="2000" i="1" dirty="0" smtClean="0">
                <a:cs typeface="Times New Roman" panose="02020603050405020304" pitchFamily="18" charset="0"/>
              </a:rPr>
              <a:t>вкладка</a:t>
            </a:r>
            <a:r>
              <a:rPr lang="ru-RU" sz="2000" dirty="0" smtClean="0">
                <a:cs typeface="Times New Roman" panose="02020603050405020304" pitchFamily="18" charset="0"/>
              </a:rPr>
              <a:t> Строка – </a:t>
            </a:r>
            <a:r>
              <a:rPr lang="ru-RU" sz="2000" i="1" dirty="0" smtClean="0">
                <a:cs typeface="Times New Roman" panose="02020603050405020304" pitchFamily="18" charset="0"/>
              </a:rPr>
              <a:t>область</a:t>
            </a:r>
            <a:r>
              <a:rPr lang="ru-RU" sz="2000" dirty="0" smtClean="0">
                <a:cs typeface="Times New Roman" panose="02020603050405020304" pitchFamily="18" charset="0"/>
              </a:rPr>
              <a:t> Параметры – 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Повторять как заголовок на каждой странице.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5" y="3433409"/>
            <a:ext cx="4817886" cy="1138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86" y="2815181"/>
            <a:ext cx="3194807" cy="363046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244896" y="3847816"/>
            <a:ext cx="418011" cy="30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338811" y="3847816"/>
            <a:ext cx="418011" cy="30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59" y="3418332"/>
            <a:ext cx="2438400" cy="115316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9102810" y="4176215"/>
            <a:ext cx="2332441" cy="272217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89242" y="5007313"/>
            <a:ext cx="7430817" cy="1559766"/>
            <a:chOff x="1327070" y="3349557"/>
            <a:chExt cx="7430817" cy="1559766"/>
          </a:xfrm>
        </p:grpSpPr>
        <p:sp>
          <p:nvSpPr>
            <p:cNvPr id="14" name="TextBox 13"/>
            <p:cNvSpPr txBox="1"/>
            <p:nvPr/>
          </p:nvSpPr>
          <p:spPr>
            <a:xfrm>
              <a:off x="1327070" y="3349557"/>
              <a:ext cx="7430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При выделенной шапке таблицы:</a:t>
              </a:r>
            </a:p>
            <a:p>
              <a:r>
                <a:rPr lang="ru-RU" dirty="0" smtClean="0"/>
                <a:t>Вкладка МАКЕТ </a:t>
              </a:r>
              <a:r>
                <a:rPr lang="ru-RU" dirty="0" smtClean="0">
                  <a:sym typeface="Wingdings 3"/>
                </a:rPr>
                <a:t> Область ДАННЫЕ  ПОВТОРИТЬ СТРОКИ ЗАГОЛОВКОВ</a:t>
              </a:r>
              <a:endParaRPr lang="ru-RU" dirty="0"/>
            </a:p>
          </p:txBody>
        </p:sp>
        <p:pic>
          <p:nvPicPr>
            <p:cNvPr id="15" name="Picture 2" descr="J:\Offices\Rio\Ann\ОБУЧЕНИЕ\нарезки документов\картинки к обучению\повторение шапки таблицы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68544" y="4010397"/>
              <a:ext cx="3390241" cy="898926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4289190" y="4657005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ИЛИ</a:t>
            </a:r>
            <a:endParaRPr lang="ru-RU" sz="2400" dirty="0"/>
          </a:p>
        </p:txBody>
      </p:sp>
      <p:pic>
        <p:nvPicPr>
          <p:cNvPr id="16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6202" y="876155"/>
            <a:ext cx="678447" cy="6779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2469" y="910976"/>
            <a:ext cx="748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cs typeface="Times New Roman" panose="02020603050405020304" pitchFamily="18" charset="0"/>
              </a:rPr>
              <a:t>Недопустимо</a:t>
            </a:r>
            <a:r>
              <a:rPr lang="ru-RU" dirty="0">
                <a:cs typeface="Times New Roman" panose="02020603050405020304" pitchFamily="18" charset="0"/>
              </a:rPr>
              <a:t> повторять шапку таблицы путем включения </a:t>
            </a:r>
            <a:r>
              <a:rPr lang="ru-RU">
                <a:cs typeface="Times New Roman" panose="02020603050405020304" pitchFamily="18" charset="0"/>
              </a:rPr>
              <a:t>в </a:t>
            </a:r>
            <a:r>
              <a:rPr lang="ru-RU" smtClean="0">
                <a:cs typeface="Times New Roman" panose="02020603050405020304" pitchFamily="18" charset="0"/>
              </a:rPr>
              <a:t>таблицу </a:t>
            </a:r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дополнительных </a:t>
            </a:r>
            <a:r>
              <a:rPr lang="ru-RU" dirty="0">
                <a:cs typeface="Times New Roman" panose="02020603050405020304" pitchFamily="18" charset="0"/>
              </a:rPr>
              <a:t>строк, разрывать таблицу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Не допускается создавать таблицу в таблице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4" y="744248"/>
            <a:ext cx="4409183" cy="5696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9552" y="623662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08" y="732138"/>
            <a:ext cx="6142595" cy="56642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8439724">
            <a:off x="-563435" y="3590593"/>
            <a:ext cx="6009640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37882" y="797485"/>
            <a:ext cx="485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Как разбить таблицу?</a:t>
            </a:r>
            <a:endParaRPr lang="ru-RU" sz="3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393431" y="2275821"/>
            <a:ext cx="9405139" cy="2199008"/>
            <a:chOff x="2367465" y="822385"/>
            <a:chExt cx="9405139" cy="219900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367465" y="822385"/>
              <a:ext cx="94051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Вкладка МАКЕТ </a:t>
              </a:r>
              <a:r>
                <a:rPr lang="ru-RU" sz="2400" dirty="0" smtClean="0">
                  <a:sym typeface="Wingdings 3"/>
                </a:rPr>
                <a:t> Область ОБЪЕДИНИТЬ  РАЗБИТЬ ТАБЛИЦУ</a:t>
              </a:r>
              <a:endParaRPr lang="ru-RU" sz="2400" dirty="0"/>
            </a:p>
          </p:txBody>
        </p:sp>
        <p:pic>
          <p:nvPicPr>
            <p:cNvPr id="14" name="Picture 2" descr="J:\Offices\Rio\Ann\ОБУЧЕНИЕ\нарезки документов\картинки к обучению\разбиение таблицы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24722" y="1359854"/>
              <a:ext cx="3290624" cy="166153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599779" y="5612235"/>
            <a:ext cx="499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CTRL + SHIFT +</a:t>
            </a:r>
            <a:r>
              <a:rPr lang="ru-RU" sz="4000" b="1" dirty="0" smtClean="0"/>
              <a:t> </a:t>
            </a:r>
            <a:r>
              <a:rPr lang="en-US" sz="4000" b="1" dirty="0" smtClean="0"/>
              <a:t>ENTER</a:t>
            </a:r>
            <a:endParaRPr lang="ru-RU" sz="40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46" y="797485"/>
            <a:ext cx="683008" cy="6830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23756" y="5074766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ИЛИ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18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84700" y="337186"/>
            <a:ext cx="794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Как преобразовать таблицу в текст?</a:t>
            </a:r>
            <a:endParaRPr lang="ru-RU" sz="3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7213" y="1439865"/>
            <a:ext cx="963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Вкладка МАКЕТ </a:t>
            </a:r>
            <a:r>
              <a:rPr lang="ru-RU" sz="2400" dirty="0" smtClean="0">
                <a:sym typeface="Wingdings 3"/>
              </a:rPr>
              <a:t> Область ДАННЫЕ  ПРЕОБРАЗОВАТЬ В ТЕКСТ</a:t>
            </a:r>
            <a:endParaRPr lang="ru-RU" sz="2400" dirty="0"/>
          </a:p>
        </p:txBody>
      </p:sp>
      <p:pic>
        <p:nvPicPr>
          <p:cNvPr id="20" name="Picture 2" descr="J:\Offices\Rio\Ann\ОБУЧЕНИЕ\нарезки документов\картинки к обучению\преобразование в тек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887" y="2291275"/>
            <a:ext cx="3594863" cy="953182"/>
          </a:xfrm>
          <a:prstGeom prst="rect">
            <a:avLst/>
          </a:prstGeom>
          <a:noFill/>
        </p:spPr>
      </p:pic>
      <p:pic>
        <p:nvPicPr>
          <p:cNvPr id="22" name="Picture 6" descr="J:\Offices\Rio\Ann\ОБУЧЕНИЕ\нарезки документов\картинки к обучению\преобразование в текст_выбор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01" y="3892731"/>
            <a:ext cx="2298584" cy="2213997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1915697" y="3129369"/>
            <a:ext cx="701265" cy="658558"/>
          </a:xfrm>
          <a:prstGeom prst="straightConnector1">
            <a:avLst/>
          </a:prstGeom>
          <a:ln w="38100">
            <a:solidFill>
              <a:srgbClr val="E6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9" y="274720"/>
            <a:ext cx="683008" cy="683008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3881685" y="2114756"/>
            <a:ext cx="30705" cy="4606719"/>
          </a:xfrm>
          <a:prstGeom prst="line">
            <a:avLst/>
          </a:prstGeom>
          <a:ln w="19050">
            <a:solidFill>
              <a:srgbClr val="E6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99579" y="1094988"/>
            <a:ext cx="699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Необходимо выделить таблицу (часть строк таблицы). Далее:</a:t>
            </a:r>
            <a:endParaRPr lang="ru-RU" sz="2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10" y="2114756"/>
            <a:ext cx="2687032" cy="2023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76" y="3245918"/>
            <a:ext cx="2288371" cy="1545606"/>
          </a:xfrm>
          <a:prstGeom prst="rect">
            <a:avLst/>
          </a:prstGeom>
        </p:spPr>
      </p:pic>
      <p:sp>
        <p:nvSpPr>
          <p:cNvPr id="29" name="Стрелка вниз 28"/>
          <p:cNvSpPr/>
          <p:nvPr/>
        </p:nvSpPr>
        <p:spPr>
          <a:xfrm rot="18617066">
            <a:off x="6770710" y="2814373"/>
            <a:ext cx="313267" cy="412998"/>
          </a:xfrm>
          <a:prstGeom prst="downArrow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82" y="4093949"/>
            <a:ext cx="2333323" cy="2262401"/>
          </a:xfrm>
          <a:prstGeom prst="rect">
            <a:avLst/>
          </a:prstGeom>
        </p:spPr>
      </p:pic>
      <p:sp>
        <p:nvSpPr>
          <p:cNvPr id="35" name="Стрелка вниз 34"/>
          <p:cNvSpPr/>
          <p:nvPr/>
        </p:nvSpPr>
        <p:spPr>
          <a:xfrm rot="18617066">
            <a:off x="8748445" y="4803782"/>
            <a:ext cx="313267" cy="412998"/>
          </a:xfrm>
          <a:prstGeom prst="downArrow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Отступы слева в таблицах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19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78" y="3898507"/>
            <a:ext cx="8128000" cy="1511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9867" y="5593098"/>
            <a:ext cx="1009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Для правильного оформления отступов слева используется </a:t>
            </a:r>
            <a:r>
              <a:rPr lang="ru-RU" sz="2000" i="1" dirty="0" smtClean="0">
                <a:cs typeface="Times New Roman" panose="02020603050405020304" pitchFamily="18" charset="0"/>
              </a:rPr>
              <a:t>вкладка </a:t>
            </a:r>
            <a:r>
              <a:rPr lang="ru-RU" sz="2000" dirty="0" smtClean="0">
                <a:cs typeface="Times New Roman" panose="02020603050405020304" pitchFamily="18" charset="0"/>
              </a:rPr>
              <a:t>ГЛАВНАЯ –</a:t>
            </a:r>
            <a:r>
              <a:rPr lang="ru-RU" sz="2000" i="1" dirty="0" smtClean="0">
                <a:cs typeface="Times New Roman" panose="02020603050405020304" pitchFamily="18" charset="0"/>
              </a:rPr>
              <a:t>  область </a:t>
            </a:r>
            <a:r>
              <a:rPr lang="ru-RU" sz="2000" dirty="0" smtClean="0">
                <a:cs typeface="Times New Roman" panose="02020603050405020304" pitchFamily="18" charset="0"/>
              </a:rPr>
              <a:t>Абзац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cs typeface="Times New Roman" panose="02020603050405020304" pitchFamily="18" charset="0"/>
              </a:rPr>
              <a:t>окно </a:t>
            </a:r>
            <a:r>
              <a:rPr lang="ru-RU" sz="2000" dirty="0" smtClean="0">
                <a:cs typeface="Times New Roman" panose="02020603050405020304" pitchFamily="18" charset="0"/>
              </a:rPr>
              <a:t>Абзац – </a:t>
            </a:r>
            <a:r>
              <a:rPr lang="be-BY" sz="2000" i="1" dirty="0" smtClean="0">
                <a:cs typeface="Times New Roman" panose="02020603050405020304" pitchFamily="18" charset="0"/>
              </a:rPr>
              <a:t>област</a:t>
            </a:r>
            <a:r>
              <a:rPr lang="ru-RU" sz="2000" i="1" dirty="0" smtClean="0">
                <a:cs typeface="Times New Roman" panose="02020603050405020304" pitchFamily="18" charset="0"/>
              </a:rPr>
              <a:t>ь </a:t>
            </a:r>
            <a:r>
              <a:rPr lang="be-BY" sz="2000" dirty="0" smtClean="0">
                <a:cs typeface="Times New Roman" panose="02020603050405020304" pitchFamily="18" charset="0"/>
              </a:rPr>
              <a:t>Отступ</a:t>
            </a:r>
            <a:r>
              <a:rPr lang="be-BY" sz="2000" b="1" dirty="0" smtClean="0">
                <a:cs typeface="Times New Roman" panose="02020603050405020304" pitchFamily="18" charset="0"/>
              </a:rPr>
              <a:t> – </a:t>
            </a:r>
            <a:r>
              <a:rPr lang="be-BY" sz="2000" i="1" dirty="0" smtClean="0">
                <a:cs typeface="Times New Roman" panose="02020603050405020304" pitchFamily="18" charset="0"/>
              </a:rPr>
              <a:t>параметр </a:t>
            </a:r>
            <a:r>
              <a:rPr lang="ru-RU" sz="2000" dirty="0" smtClean="0">
                <a:cs typeface="Times New Roman" panose="02020603050405020304" pitchFamily="18" charset="0"/>
              </a:rPr>
              <a:t>Слева (указать нужный размер).</a:t>
            </a:r>
            <a:endParaRPr lang="ru-RU" sz="2000" b="1" i="1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6637" y="3047936"/>
            <a:ext cx="498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НЕ ДОПУСКАЕТСЯ делать отступы слева с помощью дополнительных пустых ячеек.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9486" y="3044373"/>
            <a:ext cx="5761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Отступы слева </a:t>
            </a:r>
            <a:r>
              <a:rPr lang="ru-RU" sz="2000" dirty="0">
                <a:cs typeface="Times New Roman" panose="02020603050405020304" pitchFamily="18" charset="0"/>
              </a:rPr>
              <a:t>делаются </a:t>
            </a:r>
            <a:r>
              <a:rPr lang="ru-RU" sz="2000" b="1" dirty="0" smtClean="0">
                <a:cs typeface="Times New Roman" panose="02020603050405020304" pitchFamily="18" charset="0"/>
              </a:rPr>
              <a:t>строго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с кратностью 0,5 см (0,5 </a:t>
            </a:r>
            <a:r>
              <a:rPr lang="ru-RU" sz="2000" dirty="0">
                <a:cs typeface="Times New Roman" panose="02020603050405020304" pitchFamily="18" charset="0"/>
              </a:rPr>
              <a:t>см, 1 см, 1,5 см и т.д</a:t>
            </a:r>
            <a:r>
              <a:rPr lang="ru-RU" sz="2000" dirty="0" smtClean="0">
                <a:cs typeface="Times New Roman" panose="02020603050405020304" pitchFamily="18" charset="0"/>
              </a:rPr>
              <a:t>.).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273" y="4317097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8" y="918336"/>
            <a:ext cx="5751864" cy="20706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1" y="910774"/>
            <a:ext cx="5850487" cy="20782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 rot="8439724" flipV="1">
            <a:off x="7442480" y="1941230"/>
            <a:ext cx="3308067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8439724" flipV="1">
            <a:off x="1071831" y="1923610"/>
            <a:ext cx="3308067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73473" y="4317097"/>
            <a:ext cx="607859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0,5 см</a:t>
            </a:r>
          </a:p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1 см</a:t>
            </a:r>
          </a:p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1,5 см</a:t>
            </a:r>
          </a:p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1 см</a:t>
            </a:r>
          </a:p>
          <a:p>
            <a:pPr algn="r"/>
            <a:r>
              <a:rPr lang="ru-RU" sz="1250" b="1" dirty="0" smtClean="0">
                <a:solidFill>
                  <a:srgbClr val="00B050"/>
                </a:solidFill>
              </a:rPr>
              <a:t>1,5 см</a:t>
            </a:r>
            <a:endParaRPr lang="ru-RU" sz="1250" b="1" dirty="0">
              <a:solidFill>
                <a:srgbClr val="00B050"/>
              </a:solidFill>
            </a:endParaRPr>
          </a:p>
        </p:txBody>
      </p:sp>
      <p:pic>
        <p:nvPicPr>
          <p:cNvPr id="21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198" y="3074342"/>
            <a:ext cx="678447" cy="677917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50649" y="369562"/>
            <a:ext cx="83455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Требования предъявляются к документам</a:t>
            </a:r>
          </a:p>
          <a:p>
            <a:pPr algn="ctr"/>
            <a:r>
              <a:rPr lang="ru-RU" sz="3200" b="1" cap="none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на основании: </a:t>
            </a:r>
            <a:endParaRPr lang="ru-RU" sz="3200" b="1" cap="none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498989" y="1570424"/>
            <a:ext cx="11248875" cy="4785926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пункта </a:t>
            </a:r>
            <a:r>
              <a:rPr lang="ru-RU" sz="2000" dirty="0">
                <a:cs typeface="Times New Roman" panose="02020603050405020304" pitchFamily="18" charset="0"/>
              </a:rPr>
              <a:t>6 Положения о Национальном реестре правовых актов Республики Беларусь, </a:t>
            </a:r>
            <a:r>
              <a:rPr lang="en-US" sz="2000" dirty="0" smtClean="0"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утвержденного </a:t>
            </a:r>
            <a:r>
              <a:rPr lang="ru-RU" sz="2000" b="1" dirty="0">
                <a:cs typeface="Times New Roman" panose="02020603050405020304" pitchFamily="18" charset="0"/>
              </a:rPr>
              <a:t>Указом Президента Республики Беларусь </a:t>
            </a:r>
            <a:r>
              <a:rPr lang="ru-RU" sz="2000" b="1" dirty="0" smtClean="0"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cs typeface="Times New Roman" panose="02020603050405020304" pitchFamily="18" charset="0"/>
              </a:rPr>
              <a:t>20 июля 1998 г. № 369 </a:t>
            </a:r>
            <a:r>
              <a:rPr lang="ru-RU" sz="2000" b="1" dirty="0" smtClean="0"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«</a:t>
            </a:r>
            <a:r>
              <a:rPr lang="ru-RU" sz="2000" dirty="0"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cs typeface="Times New Roman" panose="02020603050405020304" pitchFamily="18" charset="0"/>
              </a:rPr>
              <a:t>Национальном </a:t>
            </a:r>
            <a:r>
              <a:rPr lang="ru-RU" sz="2000" dirty="0">
                <a:cs typeface="Times New Roman" panose="02020603050405020304" pitchFamily="18" charset="0"/>
              </a:rPr>
              <a:t>реестре правовых актов Республики Беларусь</a:t>
            </a:r>
            <a:r>
              <a:rPr lang="ru-RU" sz="2000" dirty="0" smtClean="0">
                <a:cs typeface="Times New Roman" panose="02020603050405020304" pitchFamily="18" charset="0"/>
              </a:rPr>
              <a:t>»; </a:t>
            </a:r>
          </a:p>
          <a:p>
            <a:pPr marL="342900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000" b="1" dirty="0" smtClean="0"/>
              <a:t>приказа </a:t>
            </a:r>
            <a:r>
              <a:rPr lang="ru-RU" sz="2000" b="1" dirty="0"/>
              <a:t>директора </a:t>
            </a:r>
            <a:r>
              <a:rPr lang="ru-RU" sz="2000" b="1" dirty="0" err="1"/>
              <a:t>НЦПИ</a:t>
            </a:r>
            <a:r>
              <a:rPr lang="ru-RU" sz="2000" b="1" dirty="0"/>
              <a:t> от  </a:t>
            </a:r>
            <a:r>
              <a:rPr lang="ru-RU" sz="2000" b="1" dirty="0" smtClean="0"/>
              <a:t>10 декабря 2015 г. </a:t>
            </a:r>
            <a:r>
              <a:rPr lang="ru-RU" sz="2000" b="1" dirty="0"/>
              <a:t>№ 106 </a:t>
            </a:r>
            <a:r>
              <a:rPr lang="ru-RU" sz="2000" dirty="0" smtClean="0"/>
              <a:t>«</a:t>
            </a:r>
            <a:r>
              <a:rPr lang="ru-RU" sz="2000" dirty="0"/>
              <a:t>Об установлении Требований к оформлению и представлению правовых актов в виде электронных документов и электронных копий правовых актов, направляемых государственными органами и иными организациями в Национальный центр правовой информации Республики </a:t>
            </a:r>
            <a:r>
              <a:rPr lang="ru-RU" sz="2000" dirty="0" smtClean="0"/>
              <a:t>Беларусь»</a:t>
            </a:r>
          </a:p>
          <a:p>
            <a:pPr marL="342900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dirty="0" smtClean="0"/>
              <a:t> постановления Министерства </a:t>
            </a:r>
            <a:r>
              <a:rPr lang="ru-RU" sz="2000" b="1" dirty="0"/>
              <a:t>юстиции Республики Беларусь </a:t>
            </a:r>
            <a:r>
              <a:rPr lang="ru-RU" sz="2000" b="1" dirty="0" smtClean="0"/>
              <a:t>от 10 </a:t>
            </a:r>
            <a:r>
              <a:rPr lang="ru-RU" sz="2000" b="1" dirty="0"/>
              <a:t>октября 2018 г. № </a:t>
            </a:r>
            <a:r>
              <a:rPr lang="ru-RU" sz="2000" b="1" dirty="0" smtClean="0"/>
              <a:t>193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    «Об </a:t>
            </a:r>
            <a:r>
              <a:rPr lang="ru-RU" sz="2000" dirty="0"/>
              <a:t>отдельных требованиях к оформлению нормативных правовых актов и взаимодействии </a:t>
            </a:r>
            <a:r>
              <a:rPr lang="ru-RU" sz="2000" dirty="0" smtClean="0"/>
              <a:t>                                           Министерства </a:t>
            </a:r>
            <a:r>
              <a:rPr lang="ru-RU" sz="2000" dirty="0"/>
              <a:t>юстиции с Национальным центром правовой </a:t>
            </a:r>
            <a:r>
              <a:rPr lang="ru-RU" sz="2000" dirty="0" smtClean="0"/>
              <a:t>информации»</a:t>
            </a:r>
            <a:endParaRPr lang="en-US" sz="2000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 marL="342900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000" dirty="0" smtClean="0"/>
              <a:t>части первой </a:t>
            </a:r>
            <a:r>
              <a:rPr lang="ru-RU" sz="2000" dirty="0"/>
              <a:t>подпункта 1.3 пункта 1 </a:t>
            </a:r>
            <a:r>
              <a:rPr lang="ru-RU" sz="2000" b="1" dirty="0"/>
              <a:t>Указа Президента Республики Беларусь от 16 июля 2007 г. № 318 </a:t>
            </a:r>
            <a:r>
              <a:rPr lang="ru-RU" sz="2000" dirty="0" smtClean="0"/>
              <a:t>«О </a:t>
            </a:r>
            <a:r>
              <a:rPr lang="ru-RU" sz="2000" dirty="0"/>
              <a:t>порядке доведения до всеобщего сведения технических нормативных правовых </a:t>
            </a:r>
            <a:r>
              <a:rPr lang="ru-RU" sz="2000" dirty="0" smtClean="0"/>
              <a:t>актов»</a:t>
            </a:r>
            <a:r>
              <a:rPr lang="ru-RU" sz="1800" i="1" kern="0" dirty="0" smtClean="0">
                <a:solidFill>
                  <a:srgbClr val="330033"/>
                </a:solidFill>
                <a:cs typeface="Arial"/>
              </a:rPr>
              <a:t>.</a:t>
            </a:r>
            <a:endParaRPr lang="ru-RU" sz="18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5955"/>
            <a:ext cx="12191999" cy="580103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Набор верхнего и нижнего индексов</a:t>
            </a:r>
            <a:endParaRPr lang="ru-RU" sz="3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32103" y="1067100"/>
            <a:ext cx="2995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80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Adobe Arabic" panose="02040503050201020203" pitchFamily="18" charset="-78"/>
              </a:rPr>
              <a:t>2</a:t>
            </a:r>
            <a:endParaRPr lang="ru-RU" sz="8000" baseline="30000" dirty="0">
              <a:solidFill>
                <a:srgbClr val="FF0000"/>
              </a:solidFill>
              <a:latin typeface="Times New Roman" panose="02020603050405020304" pitchFamily="18" charset="0"/>
              <a:cs typeface="Adobe Arabic" panose="02040503050201020203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803" y="2789357"/>
            <a:ext cx="382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Вставка индекса</a:t>
            </a:r>
          </a:p>
          <a:p>
            <a:r>
              <a:rPr lang="ru-RU" sz="2400" u="sng" dirty="0" smtClean="0">
                <a:cs typeface="Times New Roman" panose="02020603050405020304" pitchFamily="18" charset="0"/>
              </a:rPr>
              <a:t>с использованием символа </a:t>
            </a:r>
            <a:r>
              <a:rPr lang="ru-RU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ДОПУСКАЕТСЯ</a:t>
            </a:r>
            <a:r>
              <a:rPr lang="ru-RU" sz="2400" dirty="0" smtClean="0">
                <a:cs typeface="Times New Roman" panose="02020603050405020304" pitchFamily="18" charset="0"/>
              </a:rPr>
              <a:t>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4867" y="2439639"/>
            <a:ext cx="614351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При наборе верхнего и нижнего индексов необходимо использовать:</a:t>
            </a:r>
          </a:p>
          <a:p>
            <a:endParaRPr lang="ru-RU" sz="16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кнопки </a:t>
            </a:r>
            <a:r>
              <a:rPr lang="ru-RU" sz="2400" dirty="0">
                <a:cs typeface="Times New Roman" panose="02020603050405020304" pitchFamily="18" charset="0"/>
              </a:rPr>
              <a:t>надстрочного </a:t>
            </a:r>
            <a:r>
              <a:rPr lang="ru-RU" sz="2400" dirty="0" smtClean="0">
                <a:cs typeface="Times New Roman" panose="02020603050405020304" pitchFamily="18" charset="0"/>
              </a:rPr>
              <a:t>или подстрочного </a:t>
            </a:r>
            <a:r>
              <a:rPr lang="ru-RU" sz="2400" dirty="0">
                <a:cs typeface="Times New Roman" panose="02020603050405020304" pitchFamily="18" charset="0"/>
              </a:rPr>
              <a:t>знака </a:t>
            </a:r>
            <a:r>
              <a:rPr lang="ru-RU" sz="2400" dirty="0" smtClean="0"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во </a:t>
            </a:r>
            <a:r>
              <a:rPr lang="ru-RU" sz="2400" i="1" dirty="0" smtClean="0">
                <a:cs typeface="Times New Roman" panose="02020603050405020304" pitchFamily="18" charset="0"/>
              </a:rPr>
              <a:t>вкладке</a:t>
            </a:r>
            <a:r>
              <a:rPr lang="ru-RU" sz="2400" dirty="0" smtClean="0">
                <a:cs typeface="Times New Roman" panose="02020603050405020304" pitchFamily="18" charset="0"/>
              </a:rPr>
              <a:t> ГЛАВНАЯ в </a:t>
            </a:r>
            <a:r>
              <a:rPr lang="ru-RU" sz="2400" i="1" dirty="0" smtClean="0">
                <a:cs typeface="Times New Roman" panose="02020603050405020304" pitchFamily="18" charset="0"/>
              </a:rPr>
              <a:t>области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cs typeface="Times New Roman" panose="02020603050405020304" pitchFamily="18" charset="0"/>
              </a:rPr>
              <a:t>Шрифт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600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ли</a:t>
            </a:r>
          </a:p>
          <a:p>
            <a:pPr algn="ctr"/>
            <a:endParaRPr lang="ru-RU" sz="1600" dirty="0" smtClean="0"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сочетание клавиш </a:t>
            </a:r>
            <a:br>
              <a:rPr lang="ru-RU" sz="2400" dirty="0" smtClean="0">
                <a:cs typeface="Times New Roman" panose="02020603050405020304" pitchFamily="18" charset="0"/>
              </a:rPr>
            </a:br>
            <a:r>
              <a:rPr lang="en-US" sz="2400" b="1" dirty="0" smtClean="0">
                <a:cs typeface="Times New Roman" panose="02020603050405020304" pitchFamily="18" charset="0"/>
              </a:rPr>
              <a:t>Ctrl + = </a:t>
            </a:r>
            <a:r>
              <a:rPr lang="en-US" sz="2400" dirty="0" smtClean="0"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cs typeface="Times New Roman" panose="02020603050405020304" pitchFamily="18" charset="0"/>
              </a:rPr>
              <a:t>нижний индекс) и </a:t>
            </a:r>
          </a:p>
          <a:p>
            <a:r>
              <a:rPr lang="en-US" sz="2400" b="1" dirty="0" smtClean="0">
                <a:cs typeface="Times New Roman" panose="02020603050405020304" pitchFamily="18" charset="0"/>
              </a:rPr>
              <a:t>Ctrl + Shift + = </a:t>
            </a:r>
            <a:r>
              <a:rPr lang="en-US" sz="2400" dirty="0" smtClean="0"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cs typeface="Times New Roman" panose="02020603050405020304" pitchFamily="18" charset="0"/>
              </a:rPr>
              <a:t>верхний индекс).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4384" y="1374876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9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0" y="3050562"/>
            <a:ext cx="678447" cy="677917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45768" y="1815139"/>
            <a:ext cx="5657097" cy="1823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3846" y="1814489"/>
            <a:ext cx="5657097" cy="1823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4850"/>
            <a:ext cx="12191999" cy="580103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Знак тире</a:t>
            </a:r>
            <a:endParaRPr lang="ru-RU" sz="3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1733" y="1815139"/>
            <a:ext cx="568113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занявших первое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1300,0 тыс. рублей, второе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грамота с денежной премией в сумме 1000,0 тыс. рублей, третье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700,0 тыс. рублей;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7599" y="1815139"/>
            <a:ext cx="569232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занявших первое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1300,0 тыс. рублей, второе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1000,0 тыс. рублей, третье место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почетная грамота с денежной премией в сумме 700,0 тыс. рублей;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7053" y="996213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768" y="4198962"/>
            <a:ext cx="115004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Знак тире набирается: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при помощи сочетания клавиш </a:t>
            </a:r>
            <a:r>
              <a:rPr lang="en-US" sz="2000" b="1" dirty="0" smtClean="0">
                <a:cs typeface="Times New Roman" panose="02020603050405020304" pitchFamily="18" charset="0"/>
              </a:rPr>
              <a:t>Ctrl + - </a:t>
            </a:r>
            <a:r>
              <a:rPr lang="en-US" sz="2000" dirty="0" smtClean="0"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cs typeface="Times New Roman" panose="02020603050405020304" pitchFamily="18" charset="0"/>
              </a:rPr>
              <a:t>знак </a:t>
            </a:r>
            <a:r>
              <a:rPr lang="en-US" sz="2000" dirty="0" smtClean="0">
                <a:cs typeface="Times New Roman" panose="02020603050405020304" pitchFamily="18" charset="0"/>
              </a:rPr>
              <a:t>&lt;</a:t>
            </a:r>
            <a:r>
              <a:rPr lang="en-US" sz="2000" b="1" dirty="0" smtClean="0"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cs typeface="Times New Roman" panose="02020603050405020304" pitchFamily="18" charset="0"/>
              </a:rPr>
              <a:t>&gt; </a:t>
            </a:r>
            <a:r>
              <a:rPr lang="ru-RU" sz="2000" dirty="0" smtClean="0">
                <a:cs typeface="Times New Roman" panose="02020603050405020304" pitchFamily="18" charset="0"/>
              </a:rPr>
              <a:t>находится на дополнительной цифровой клавиатуре)</a:t>
            </a:r>
          </a:p>
          <a:p>
            <a:endParaRPr lang="ru-RU" sz="1200" dirty="0"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или</a:t>
            </a:r>
          </a:p>
          <a:p>
            <a:pPr algn="ctr"/>
            <a:endParaRPr lang="ru-RU" sz="1200" dirty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символом с кодом </a:t>
            </a:r>
            <a:r>
              <a:rPr lang="en-US" sz="2000" b="1" dirty="0" smtClean="0">
                <a:cs typeface="Times New Roman" panose="02020603050405020304" pitchFamily="18" charset="0"/>
              </a:rPr>
              <a:t>Alt + 0150</a:t>
            </a:r>
            <a:r>
              <a:rPr lang="ru-RU" sz="2000" b="1" dirty="0" smtClean="0">
                <a:cs typeface="Times New Roman" panose="02020603050405020304" pitchFamily="18" charset="0"/>
              </a:rPr>
              <a:t>.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03098" y="1815139"/>
            <a:ext cx="323836" cy="4140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68298" y="2619472"/>
            <a:ext cx="323836" cy="4140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05431" y="2346780"/>
            <a:ext cx="323836" cy="4140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387432" y="1798205"/>
            <a:ext cx="323836" cy="4140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89766" y="2346780"/>
            <a:ext cx="323836" cy="4140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394965" y="2619472"/>
            <a:ext cx="323836" cy="41404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9063612" flipV="1">
            <a:off x="1068923" y="2692223"/>
            <a:ext cx="4102529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0552" y="3133142"/>
            <a:ext cx="2247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cs typeface="Times New Roman" panose="02020603050405020304" pitchFamily="18" charset="0"/>
              </a:rPr>
              <a:t>строчные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3743" y="3144892"/>
            <a:ext cx="2989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cs typeface="Times New Roman" panose="02020603050405020304" pitchFamily="18" charset="0"/>
              </a:rPr>
              <a:t>ПРОПИСНЫЕ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996019" y="3312864"/>
            <a:ext cx="1511873" cy="433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3513" y="2173744"/>
            <a:ext cx="476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&lt;Shift&gt;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cs typeface="Times New Roman" panose="02020603050405020304" pitchFamily="18" charset="0"/>
              </a:rPr>
              <a:t>или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&lt;Caps Lock&gt;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94802" y="4581344"/>
            <a:ext cx="50023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Другие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cs typeface="Times New Roman" panose="02020603050405020304" pitchFamily="18" charset="0"/>
              </a:rPr>
              <a:t>способы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cs typeface="Times New Roman" panose="02020603050405020304" pitchFamily="18" charset="0"/>
              </a:rPr>
              <a:t>недопустимы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165" y="1549946"/>
            <a:ext cx="1074567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При необходимости набрать информацию прописными (большими) буквами, надо использовать: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0209" y="401356"/>
            <a:ext cx="60115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Набор прописных букв</a:t>
            </a:r>
          </a:p>
        </p:txBody>
      </p:sp>
      <p:pic>
        <p:nvPicPr>
          <p:cNvPr id="11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165" y="4503995"/>
            <a:ext cx="678447" cy="677917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Не допускается расставлять переносы слов вручную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4" y="1100855"/>
            <a:ext cx="4726517" cy="195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3" y="1297649"/>
            <a:ext cx="6019799" cy="156221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118099" y="1845922"/>
            <a:ext cx="745066" cy="46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91742" y="691489"/>
            <a:ext cx="21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форматирования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798" y="786584"/>
            <a:ext cx="258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форматирования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264" y="5657218"/>
            <a:ext cx="631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В конкретном слове на месте курсора </a:t>
            </a:r>
            <a:r>
              <a:rPr lang="ru-RU" b="1" smtClean="0">
                <a:cs typeface="Times New Roman" panose="02020603050405020304" pitchFamily="18" charset="0"/>
              </a:rPr>
              <a:t>сочетанием клавиш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214" y="3412885"/>
            <a:ext cx="11686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cs typeface="Times New Roman" panose="02020603050405020304" pitchFamily="18" charset="0"/>
              </a:rPr>
              <a:t>Вкладка </a:t>
            </a:r>
            <a:r>
              <a:rPr lang="ru-RU" dirty="0" smtClean="0">
                <a:cs typeface="Times New Roman" panose="02020603050405020304" pitchFamily="18" charset="0"/>
              </a:rPr>
              <a:t>РАЗМЕТКА СТРАНИЦЫ –  </a:t>
            </a:r>
            <a:r>
              <a:rPr lang="ru-RU" i="1" dirty="0" smtClean="0">
                <a:cs typeface="Times New Roman" panose="02020603050405020304" pitchFamily="18" charset="0"/>
              </a:rPr>
              <a:t>область </a:t>
            </a:r>
            <a:r>
              <a:rPr lang="ru-RU" dirty="0" smtClean="0">
                <a:cs typeface="Times New Roman" panose="02020603050405020304" pitchFamily="18" charset="0"/>
              </a:rPr>
              <a:t>Параметры страницы – </a:t>
            </a:r>
            <a:r>
              <a:rPr lang="ru-RU" i="1" dirty="0" smtClean="0">
                <a:cs typeface="Times New Roman" panose="02020603050405020304" pitchFamily="18" charset="0"/>
              </a:rPr>
              <a:t>кнопка </a:t>
            </a:r>
            <a:r>
              <a:rPr lang="ru-RU" dirty="0" smtClean="0">
                <a:cs typeface="Times New Roman" panose="02020603050405020304" pitchFamily="18" charset="0"/>
              </a:rPr>
              <a:t>Расстановка переносов – </a:t>
            </a:r>
            <a:r>
              <a:rPr lang="ru-RU" i="1" smtClean="0">
                <a:cs typeface="Times New Roman" panose="02020603050405020304" pitchFamily="18" charset="0"/>
              </a:rPr>
              <a:t>опция </a:t>
            </a:r>
          </a:p>
          <a:p>
            <a:r>
              <a:rPr lang="ru-RU" smtClean="0">
                <a:cs typeface="Times New Roman" panose="02020603050405020304" pitchFamily="18" charset="0"/>
              </a:rPr>
              <a:t>Параметры </a:t>
            </a:r>
            <a:r>
              <a:rPr lang="ru-RU" dirty="0" smtClean="0">
                <a:cs typeface="Times New Roman" panose="02020603050405020304" pitchFamily="18" charset="0"/>
              </a:rPr>
              <a:t>расстановки переносов –  </a:t>
            </a:r>
            <a:r>
              <a:rPr lang="ru-RU" i="1" dirty="0" smtClean="0">
                <a:cs typeface="Times New Roman" panose="02020603050405020304" pitchFamily="18" charset="0"/>
              </a:rPr>
              <a:t>окно </a:t>
            </a:r>
            <a:r>
              <a:rPr lang="ru-RU" dirty="0" smtClean="0">
                <a:cs typeface="Times New Roman" panose="02020603050405020304" pitchFamily="18" charset="0"/>
              </a:rPr>
              <a:t>Расстановка переносов – Автоматическая расстановка переносов (галочка) и (при необходимости) Максимальное число последовательных переносов (поставить нужное количество). </a:t>
            </a:r>
            <a:endParaRPr lang="ru-RU" i="1" dirty="0"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4" y="4453527"/>
            <a:ext cx="3790503" cy="8714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80" y="4346979"/>
            <a:ext cx="2645815" cy="1361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0" y="4433345"/>
            <a:ext cx="2316957" cy="891137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4114647" y="4716710"/>
            <a:ext cx="577314" cy="34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092776" y="4702943"/>
            <a:ext cx="625204" cy="34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963509" y="1233577"/>
            <a:ext cx="1138687" cy="2846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321278" y="1753048"/>
            <a:ext cx="1138687" cy="2846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22822" y="2114332"/>
            <a:ext cx="1138687" cy="2846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92916" y="1082311"/>
            <a:ext cx="825183" cy="2591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897273" y="2311589"/>
            <a:ext cx="1003860" cy="23719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01542" y="1623457"/>
            <a:ext cx="825183" cy="37083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348654" y="2145298"/>
            <a:ext cx="825183" cy="38204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17981" y="4562588"/>
            <a:ext cx="607244" cy="259181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407591" y="5146512"/>
            <a:ext cx="485775" cy="17797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903421" y="1778538"/>
            <a:ext cx="825183" cy="2591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31611" y="5963660"/>
            <a:ext cx="636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CTRL + - </a:t>
            </a:r>
            <a:r>
              <a:rPr lang="en-US" sz="2400" dirty="0" smtClean="0"/>
              <a:t>(&lt;</a:t>
            </a:r>
            <a:r>
              <a:rPr lang="ru-RU" sz="2400" dirty="0" smtClean="0"/>
              <a:t>минус</a:t>
            </a:r>
            <a:r>
              <a:rPr lang="en-US" sz="2400" dirty="0" smtClean="0"/>
              <a:t>&gt; </a:t>
            </a:r>
            <a:r>
              <a:rPr lang="ru-RU" sz="2400" dirty="0" smtClean="0"/>
              <a:t>на основной клавиатуре)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675790" y="53969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ИЛИ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42636" y="3091294"/>
            <a:ext cx="464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проставление переносов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1136287"/>
          </a:xfrm>
        </p:spPr>
        <p:txBody>
          <a:bodyPr>
            <a:norm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Не допускается использовать </a:t>
            </a:r>
          </a:p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автоматически обновляемое поле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74503" y="1741992"/>
            <a:ext cx="4693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НЕДОПУСТИМО</a:t>
            </a:r>
            <a:r>
              <a:rPr lang="ru-RU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вставлять дату </a:t>
            </a:r>
            <a:r>
              <a:rPr lang="ru-RU" dirty="0" smtClean="0">
                <a:cs typeface="Times New Roman" panose="02020603050405020304" pitchFamily="18" charset="0"/>
              </a:rPr>
              <a:t>(время) как </a:t>
            </a:r>
            <a:r>
              <a:rPr lang="ru-RU" dirty="0">
                <a:cs typeface="Times New Roman" panose="02020603050405020304" pitchFamily="18" charset="0"/>
              </a:rPr>
              <a:t>автоматически обновляемое </a:t>
            </a:r>
            <a:r>
              <a:rPr lang="ru-RU" dirty="0" smtClean="0">
                <a:cs typeface="Times New Roman" panose="02020603050405020304" pitchFamily="18" charset="0"/>
              </a:rPr>
              <a:t>поле. В этом </a:t>
            </a:r>
            <a:r>
              <a:rPr lang="ru-RU" dirty="0">
                <a:cs typeface="Times New Roman" panose="02020603050405020304" pitchFamily="18" charset="0"/>
              </a:rPr>
              <a:t>случае  дата </a:t>
            </a:r>
            <a:r>
              <a:rPr lang="ru-RU" dirty="0" smtClean="0">
                <a:cs typeface="Times New Roman" panose="02020603050405020304" pitchFamily="18" charset="0"/>
              </a:rPr>
              <a:t>(время</a:t>
            </a:r>
            <a:r>
              <a:rPr lang="ru-RU" smtClean="0">
                <a:cs typeface="Times New Roman" panose="02020603050405020304" pitchFamily="18" charset="0"/>
              </a:rPr>
              <a:t>) будет </a:t>
            </a:r>
            <a:r>
              <a:rPr lang="ru-RU" dirty="0" smtClean="0">
                <a:cs typeface="Times New Roman" panose="02020603050405020304" pitchFamily="18" charset="0"/>
              </a:rPr>
              <a:t>автоматически обновляться (</a:t>
            </a:r>
            <a:r>
              <a:rPr lang="ru-RU" u="sng" dirty="0" smtClean="0">
                <a:cs typeface="Times New Roman" panose="02020603050405020304" pitchFamily="18" charset="0"/>
              </a:rPr>
              <a:t>изменяться</a:t>
            </a:r>
            <a:r>
              <a:rPr lang="ru-RU" dirty="0" smtClean="0">
                <a:cs typeface="Times New Roman" panose="02020603050405020304" pitchFamily="18" charset="0"/>
              </a:rPr>
              <a:t>!) при КАЖДОМ открытии </a:t>
            </a:r>
            <a:r>
              <a:rPr lang="ru-RU" dirty="0">
                <a:cs typeface="Times New Roman" panose="02020603050405020304" pitchFamily="18" charset="0"/>
              </a:rPr>
              <a:t>или распечатке </a:t>
            </a:r>
            <a:r>
              <a:rPr lang="ru-RU" dirty="0" smtClean="0">
                <a:cs typeface="Times New Roman" panose="02020603050405020304" pitchFamily="18" charset="0"/>
              </a:rPr>
              <a:t>документа. 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8330" y="3925801"/>
            <a:ext cx="4398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cs typeface="Times New Roman" panose="02020603050405020304" pitchFamily="18" charset="0"/>
              </a:rPr>
              <a:t>Вкладка</a:t>
            </a:r>
            <a:r>
              <a:rPr lang="ru-RU" dirty="0" smtClean="0">
                <a:cs typeface="Times New Roman" panose="02020603050405020304" pitchFamily="18" charset="0"/>
              </a:rPr>
              <a:t> Вставка – </a:t>
            </a:r>
            <a:r>
              <a:rPr lang="ru-RU" i="1" dirty="0" smtClean="0">
                <a:cs typeface="Times New Roman" panose="02020603050405020304" pitchFamily="18" charset="0"/>
              </a:rPr>
              <a:t>область</a:t>
            </a:r>
            <a:r>
              <a:rPr lang="ru-RU" dirty="0" smtClean="0">
                <a:cs typeface="Times New Roman" panose="02020603050405020304" pitchFamily="18" charset="0"/>
              </a:rPr>
              <a:t> Дата и время – </a:t>
            </a:r>
            <a:r>
              <a:rPr lang="ru-RU" i="1" dirty="0" smtClean="0">
                <a:cs typeface="Times New Roman" panose="02020603050405020304" pitchFamily="18" charset="0"/>
              </a:rPr>
              <a:t>выбрать вид даты  и </a:t>
            </a:r>
            <a:r>
              <a:rPr lang="ru-RU" dirty="0" smtClean="0">
                <a:cs typeface="Times New Roman" panose="02020603050405020304" pitchFamily="18" charset="0"/>
              </a:rPr>
              <a:t>«Обновлять автоматически» (</a:t>
            </a:r>
            <a:r>
              <a:rPr lang="ru-RU" i="1" dirty="0" smtClean="0">
                <a:cs typeface="Times New Roman" panose="02020603050405020304" pitchFamily="18" charset="0"/>
              </a:rPr>
              <a:t>галочка</a:t>
            </a:r>
            <a:r>
              <a:rPr lang="ru-RU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или</a:t>
            </a:r>
            <a:endParaRPr lang="ru-RU" dirty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Alt +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cs typeface="Times New Roman" panose="02020603050405020304" pitchFamily="18" charset="0"/>
              </a:rPr>
              <a:t>Shift + D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7" y="1464610"/>
            <a:ext cx="5327219" cy="48973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7138759">
            <a:off x="7498589" y="5003055"/>
            <a:ext cx="2735666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1211" y="5791201"/>
            <a:ext cx="1095633" cy="2071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Не допускается использовать разрывы строк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5" y="1518388"/>
            <a:ext cx="5203500" cy="2625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83" y="1518388"/>
            <a:ext cx="6076506" cy="2289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6537" y="974263"/>
            <a:ext cx="173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Исходный файл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2046" y="974263"/>
            <a:ext cx="462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После обработки и удаления разрывов строк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297553" y="2493090"/>
            <a:ext cx="1285256" cy="1917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324066" y="3018904"/>
            <a:ext cx="1135899" cy="254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339059" y="3579366"/>
            <a:ext cx="870235" cy="2636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477085" y="2356636"/>
            <a:ext cx="398052" cy="328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339059" y="1516777"/>
            <a:ext cx="805799" cy="2428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73585" y="4386018"/>
            <a:ext cx="117905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При необходимости можно проставить </a:t>
            </a:r>
            <a:r>
              <a:rPr lang="ru-RU" sz="2000" b="1" u="sng" dirty="0" smtClean="0">
                <a:cs typeface="Times New Roman" panose="02020603050405020304" pitchFamily="18" charset="0"/>
              </a:rPr>
              <a:t>неразрывный пробел </a:t>
            </a:r>
            <a:r>
              <a:rPr lang="ru-RU" sz="2000" dirty="0" smtClean="0">
                <a:cs typeface="Times New Roman" panose="02020603050405020304" pitchFamily="18" charset="0"/>
              </a:rPr>
              <a:t>сочетанием клавиш </a:t>
            </a:r>
            <a:r>
              <a:rPr lang="en-US" sz="2000" b="1" dirty="0">
                <a:cs typeface="Times New Roman" panose="02020603050405020304" pitchFamily="18" charset="0"/>
              </a:rPr>
              <a:t>Ctrl </a:t>
            </a:r>
            <a:r>
              <a:rPr lang="en-US" sz="2000" b="1" dirty="0" smtClean="0">
                <a:cs typeface="Times New Roman" panose="02020603050405020304" pitchFamily="18" charset="0"/>
              </a:rPr>
              <a:t>+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cs typeface="Times New Roman" panose="02020603050405020304" pitchFamily="18" charset="0"/>
              </a:rPr>
              <a:t>Shift + </a:t>
            </a:r>
            <a:r>
              <a:rPr lang="ru-RU" sz="2000" b="1" dirty="0" smtClean="0">
                <a:cs typeface="Times New Roman" panose="02020603050405020304" pitchFamily="18" charset="0"/>
              </a:rPr>
              <a:t>пробел</a:t>
            </a:r>
            <a:r>
              <a:rPr lang="ru-RU" sz="2000" dirty="0" smtClean="0">
                <a:cs typeface="Times New Roman" panose="02020603050405020304" pitchFamily="18" charset="0"/>
              </a:rPr>
              <a:t>. </a:t>
            </a:r>
            <a:endParaRPr lang="en-US" sz="2000" dirty="0" smtClean="0">
              <a:cs typeface="Times New Roman" panose="02020603050405020304" pitchFamily="18" charset="0"/>
            </a:endParaRPr>
          </a:p>
          <a:p>
            <a:endParaRPr lang="ru-RU" sz="1000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Чаще всего </a:t>
            </a:r>
            <a:r>
              <a:rPr lang="ru-RU" sz="2000" smtClean="0">
                <a:cs typeface="Times New Roman" panose="02020603050405020304" pitchFamily="18" charset="0"/>
              </a:rPr>
              <a:t>он используется, чтобы </a:t>
            </a:r>
            <a:r>
              <a:rPr lang="ru-RU" sz="2000" dirty="0" smtClean="0">
                <a:cs typeface="Times New Roman" panose="02020603050405020304" pitchFamily="18" charset="0"/>
              </a:rPr>
              <a:t>не разрывать дату и месяц,  число </a:t>
            </a:r>
            <a:r>
              <a:rPr lang="ru-RU" sz="2000" smtClean="0">
                <a:cs typeface="Times New Roman" panose="02020603050405020304" pitchFamily="18" charset="0"/>
              </a:rPr>
              <a:t>и единицу </a:t>
            </a:r>
            <a:r>
              <a:rPr lang="ru-RU" sz="2000" dirty="0" smtClean="0">
                <a:cs typeface="Times New Roman" panose="02020603050405020304" pitchFamily="18" charset="0"/>
              </a:rPr>
              <a:t>измерения</a:t>
            </a:r>
            <a:r>
              <a:rPr lang="ru-RU" sz="2000" smtClean="0">
                <a:cs typeface="Times New Roman" panose="02020603050405020304" pitchFamily="18" charset="0"/>
              </a:rPr>
              <a:t>, а также между </a:t>
            </a:r>
            <a:r>
              <a:rPr lang="ru-RU" sz="2000" dirty="0" smtClean="0">
                <a:cs typeface="Times New Roman" panose="02020603050405020304" pitchFamily="18" charset="0"/>
              </a:rPr>
              <a:t>разрядами числа:  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33" y="5555569"/>
            <a:ext cx="2374900" cy="914400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5140415" y="2626543"/>
            <a:ext cx="403653" cy="15950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Цвет шрифта</a:t>
            </a:r>
            <a:endParaRPr lang="ru-RU" sz="3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0" y="1487246"/>
            <a:ext cx="4173562" cy="4275667"/>
          </a:xfrm>
          <a:prstGeom prst="rect">
            <a:avLst/>
          </a:prstGeom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4454941" y="1655035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44999" y="2318497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44999" y="3805717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44999" y="5285159"/>
            <a:ext cx="231380" cy="2370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267" y="3560122"/>
            <a:ext cx="2954866" cy="2455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17340" y="4308389"/>
            <a:ext cx="839573" cy="13180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3307" y="4416862"/>
            <a:ext cx="1231074" cy="1415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67829" y="3055060"/>
            <a:ext cx="604416" cy="463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606747" y="5126807"/>
            <a:ext cx="631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В результате форматирования цвет текста становится черным. 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5231" y="5881144"/>
            <a:ext cx="858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Times New Roman" panose="02020603050405020304" pitchFamily="18" charset="0"/>
              </a:rPr>
              <a:t>Цвет шрифта в тексте документа должен быть черным.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61" y="1495426"/>
            <a:ext cx="6226081" cy="3582934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994401" y="3083072"/>
            <a:ext cx="4055532" cy="2980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65732" y="3857949"/>
            <a:ext cx="1787668" cy="1609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641462" y="1466463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641462" y="2118398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641462" y="3320859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641462" y="4558410"/>
            <a:ext cx="231380" cy="237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636577" y="727345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Пример 1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450" y="1027814"/>
            <a:ext cx="219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До форматирования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7441" y="1089186"/>
            <a:ext cx="252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После форматирования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27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793" y="5878594"/>
            <a:ext cx="585438" cy="584981"/>
          </a:xfrm>
          <a:prstGeom prst="rect">
            <a:avLst/>
          </a:prstGeom>
          <a:noFill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Цвет шрифта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27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479485" y="681191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Пример </a:t>
            </a:r>
            <a:r>
              <a:rPr lang="en-US" sz="2000" dirty="0" smtClean="0">
                <a:cs typeface="Times New Roman" panose="02020603050405020304" pitchFamily="18" charset="0"/>
              </a:rPr>
              <a:t>2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2" y="1513416"/>
            <a:ext cx="5457538" cy="4783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14" y="1527704"/>
            <a:ext cx="6171965" cy="36311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25716" y="1040226"/>
            <a:ext cx="219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До форматирования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5836" y="1040226"/>
            <a:ext cx="252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После форматирования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000" y="2814108"/>
            <a:ext cx="457200" cy="34543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31467" y="2632219"/>
            <a:ext cx="448734" cy="25266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spc="1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Информация за ячейкой таблицы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9109" y="1038742"/>
            <a:ext cx="105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/>
              <a:t>ВСЯ ИНФОРМАЦИЯ, СОДЕРЖАЩАЯСЯ В ДОКУМЕНТЕ, ДОЛЖНА БЫТЬ ВИДНА! </a:t>
            </a:r>
            <a:endParaRPr lang="ru-RU" sz="2400" b="1">
              <a:solidFill>
                <a:srgbClr val="FF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38896" y="1640516"/>
            <a:ext cx="4330690" cy="4715834"/>
            <a:chOff x="722888" y="1910265"/>
            <a:chExt cx="4277686" cy="465811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88" y="1910265"/>
              <a:ext cx="4277686" cy="4658114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897465" y="3599929"/>
              <a:ext cx="1557866" cy="28627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684872" y="2607731"/>
              <a:ext cx="1244600" cy="29473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313872" y="2022927"/>
            <a:ext cx="6593456" cy="3951012"/>
            <a:chOff x="5827883" y="2120364"/>
            <a:chExt cx="6077478" cy="364182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5023" y="2120364"/>
              <a:ext cx="5283198" cy="137875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883" y="4733351"/>
              <a:ext cx="6077478" cy="102883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0765" y="3545895"/>
              <a:ext cx="1219200" cy="1219200"/>
            </a:xfrm>
            <a:prstGeom prst="rect">
              <a:avLst/>
            </a:prstGeom>
          </p:spPr>
        </p:pic>
        <p:sp>
          <p:nvSpPr>
            <p:cNvPr id="20" name="Стрелка вправо 19"/>
            <p:cNvSpPr/>
            <p:nvPr/>
          </p:nvSpPr>
          <p:spPr>
            <a:xfrm rot="5400000">
              <a:off x="8343993" y="3866537"/>
              <a:ext cx="1048272" cy="515059"/>
            </a:xfrm>
            <a:prstGeom prst="rightArrow">
              <a:avLst>
                <a:gd name="adj1" fmla="val 5000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Овал 22"/>
          <p:cNvSpPr/>
          <p:nvPr/>
        </p:nvSpPr>
        <p:spPr>
          <a:xfrm>
            <a:off x="7513609" y="5499259"/>
            <a:ext cx="2587800" cy="39258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26720" y="191076"/>
            <a:ext cx="12191999" cy="881474"/>
          </a:xfrm>
        </p:spPr>
        <p:txBody>
          <a:bodyPr>
            <a:no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Не допускается представление текстовой информации </a:t>
            </a:r>
            <a:b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</a:br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в виде графического  образа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29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38817" y="1154419"/>
            <a:ext cx="30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Текст в графическом объекте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2469" y="4288658"/>
            <a:ext cx="646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640" y="5729376"/>
            <a:ext cx="946999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При форматировании все графические элементы удаляются.</a:t>
            </a:r>
          </a:p>
          <a:p>
            <a:pPr algn="ctr"/>
            <a:r>
              <a:rPr lang="ru-RU" sz="2400" dirty="0" smtClean="0">
                <a:cs typeface="Times New Roman" panose="02020603050405020304" pitchFamily="18" charset="0"/>
              </a:rPr>
              <a:t>А значит вся информация, которая в них содержится, </a:t>
            </a:r>
            <a:r>
              <a:rPr lang="ru-RU" sz="2400" b="1" u="sng" dirty="0" smtClean="0">
                <a:cs typeface="Times New Roman" panose="02020603050405020304" pitchFamily="18" charset="0"/>
              </a:rPr>
              <a:t>будет потеряна</a:t>
            </a:r>
            <a:r>
              <a:rPr lang="ru-RU" sz="2400" dirty="0" smtClean="0">
                <a:cs typeface="Times New Roman" panose="02020603050405020304" pitchFamily="18" charset="0"/>
              </a:rPr>
              <a:t>!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5" y="1568472"/>
            <a:ext cx="5363801" cy="1944378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14" idx="1"/>
          </p:cNvCxnSpPr>
          <p:nvPr/>
        </p:nvCxnSpPr>
        <p:spPr>
          <a:xfrm flipH="1" flipV="1">
            <a:off x="6022378" y="2243988"/>
            <a:ext cx="348763" cy="2181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025376" y="2655990"/>
            <a:ext cx="336553" cy="375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1141" y="2138952"/>
            <a:ext cx="1458284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Графические</a:t>
            </a:r>
          </a:p>
          <a:p>
            <a:pPr algn="ctr"/>
            <a:r>
              <a:rPr lang="ru-RU" dirty="0" smtClean="0">
                <a:cs typeface="Times New Roman" panose="02020603050405020304" pitchFamily="18" charset="0"/>
              </a:rPr>
              <a:t>элементы</a:t>
            </a:r>
            <a:endParaRPr lang="ru-RU" dirty="0"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61141" y="3561010"/>
            <a:ext cx="6705298" cy="2004627"/>
            <a:chOff x="645494" y="3493274"/>
            <a:chExt cx="6705298" cy="2004627"/>
          </a:xfrm>
        </p:grpSpPr>
        <p:sp>
          <p:nvSpPr>
            <p:cNvPr id="9" name="TextBox 8"/>
            <p:cNvSpPr txBox="1"/>
            <p:nvPr/>
          </p:nvSpPr>
          <p:spPr>
            <a:xfrm>
              <a:off x="1691709" y="3493274"/>
              <a:ext cx="3379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cs typeface="Times New Roman" panose="02020603050405020304" pitchFamily="18" charset="0"/>
                </a:rPr>
                <a:t>Текст вне графических объектов</a:t>
              </a:r>
              <a:endParaRPr 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94" y="3840963"/>
              <a:ext cx="5355761" cy="1656938"/>
            </a:xfrm>
            <a:prstGeom prst="rect">
              <a:avLst/>
            </a:prstGeom>
          </p:spPr>
        </p:pic>
        <p:cxnSp>
          <p:nvCxnSpPr>
            <p:cNvPr id="17" name="Прямая со стрелкой 16"/>
            <p:cNvCxnSpPr/>
            <p:nvPr/>
          </p:nvCxnSpPr>
          <p:spPr>
            <a:xfrm flipH="1">
              <a:off x="5990246" y="4288658"/>
              <a:ext cx="360000" cy="84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5987246" y="5144901"/>
              <a:ext cx="360000" cy="846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352121" y="4091292"/>
              <a:ext cx="998671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cs typeface="Times New Roman" panose="02020603050405020304" pitchFamily="18" charset="0"/>
                </a:rPr>
                <a:t>Т</a:t>
              </a:r>
              <a:r>
                <a:rPr lang="ru-RU" dirty="0" smtClean="0">
                  <a:cs typeface="Times New Roman" panose="02020603050405020304" pitchFamily="18" charset="0"/>
                </a:rPr>
                <a:t>аблица</a:t>
              </a:r>
              <a:endParaRPr lang="ru-RU" dirty="0"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64817" y="4956002"/>
              <a:ext cx="684033" cy="36933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cs typeface="Times New Roman" panose="02020603050405020304" pitchFamily="18" charset="0"/>
                </a:rPr>
                <a:t>Текст</a:t>
              </a:r>
              <a:endParaRPr lang="ru-RU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 rot="8439724" flipV="1">
            <a:off x="1764219" y="2528558"/>
            <a:ext cx="3228913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405" y="5770875"/>
            <a:ext cx="678447" cy="677917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8966846" y="1140699"/>
            <a:ext cx="2942476" cy="2078867"/>
            <a:chOff x="8540185" y="1173392"/>
            <a:chExt cx="2942476" cy="2078867"/>
          </a:xfrm>
        </p:grpSpPr>
        <p:sp>
          <p:nvSpPr>
            <p:cNvPr id="24" name="TextBox 23"/>
            <p:cNvSpPr txBox="1"/>
            <p:nvPr/>
          </p:nvSpPr>
          <p:spPr>
            <a:xfrm>
              <a:off x="8830017" y="1173392"/>
              <a:ext cx="2355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вкладка </a:t>
              </a:r>
              <a:r>
                <a:rPr lang="ru-RU" sz="2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ВСТАВКА</a:t>
              </a:r>
            </a:p>
            <a:p>
              <a:pPr algn="ctr"/>
              <a:r>
                <a:rPr lang="ru-RU" sz="200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</a:t>
              </a:r>
              <a:endPara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область </a:t>
              </a:r>
              <a:r>
                <a:rPr lang="ru-RU" sz="2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Текст</a:t>
              </a:r>
            </a:p>
            <a:p>
              <a:pPr algn="ctr"/>
              <a:r>
                <a:rPr lang="ru-RU" sz="200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 3" panose="05040102010807070707" pitchFamily="18" charset="2"/>
                </a:rPr>
                <a:t></a:t>
              </a:r>
              <a:endPara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8540185" y="2463803"/>
              <a:ext cx="2942476" cy="788456"/>
              <a:chOff x="8558092" y="3140538"/>
              <a:chExt cx="3448531" cy="924056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8092" y="3140538"/>
                <a:ext cx="3448531" cy="924056"/>
              </a:xfrm>
              <a:prstGeom prst="rect">
                <a:avLst/>
              </a:prstGeom>
            </p:spPr>
          </p:pic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8562547" y="3150460"/>
                <a:ext cx="623785" cy="903464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>
            <a:off x="8988000" y="3363404"/>
            <a:ext cx="2858214" cy="2496350"/>
            <a:chOff x="8834641" y="3337526"/>
            <a:chExt cx="2858214" cy="249635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8834641" y="3337526"/>
              <a:ext cx="2858214" cy="2496350"/>
              <a:chOff x="8504435" y="3413729"/>
              <a:chExt cx="2858214" cy="249635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504435" y="3413729"/>
                <a:ext cx="28493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вкладка </a:t>
                </a:r>
                <a:r>
                  <a:rPr lang="ru-RU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ВСТАВКА</a:t>
                </a:r>
              </a:p>
              <a:p>
                <a:pPr algn="ctr"/>
                <a:r>
                  <a:rPr lang="ru-RU" sz="200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</a:t>
                </a:r>
                <a:endParaRPr lang="ru-RU" sz="20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 </a:t>
                </a:r>
                <a:r>
                  <a:rPr lang="ru-RU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Иллюстрации</a:t>
                </a:r>
              </a:p>
              <a:p>
                <a:pPr algn="ctr"/>
                <a:r>
                  <a:rPr lang="ru-RU" sz="200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</a:t>
                </a:r>
                <a:endParaRPr lang="ru-RU" sz="20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7851" y="4717339"/>
                <a:ext cx="2844798" cy="1192740"/>
              </a:xfrm>
              <a:prstGeom prst="rect">
                <a:avLst/>
              </a:prstGeom>
            </p:spPr>
          </p:pic>
        </p:grpSp>
        <p:sp>
          <p:nvSpPr>
            <p:cNvPr id="40" name="Скругленный прямоугольник 39"/>
            <p:cNvSpPr/>
            <p:nvPr/>
          </p:nvSpPr>
          <p:spPr>
            <a:xfrm>
              <a:off x="9838267" y="4641136"/>
              <a:ext cx="584200" cy="1184633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4" name="Прямая соединительная линия 43"/>
          <p:cNvCxnSpPr/>
          <p:nvPr/>
        </p:nvCxnSpPr>
        <p:spPr>
          <a:xfrm flipH="1">
            <a:off x="8942007" y="1082416"/>
            <a:ext cx="2967315" cy="5003932"/>
          </a:xfrm>
          <a:prstGeom prst="line">
            <a:avLst/>
          </a:prstGeom>
          <a:ln w="5715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8966846" y="1114901"/>
            <a:ext cx="2987928" cy="4971447"/>
          </a:xfrm>
          <a:prstGeom prst="line">
            <a:avLst/>
          </a:prstGeom>
          <a:ln w="5715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8833447" y="1000663"/>
            <a:ext cx="3217652" cy="5116942"/>
          </a:xfrm>
          <a:prstGeom prst="roundRect">
            <a:avLst>
              <a:gd name="adj" fmla="val 7016"/>
            </a:avLst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67" y="1485800"/>
            <a:ext cx="868700" cy="874838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 rot="13160276">
            <a:off x="1781148" y="2520087"/>
            <a:ext cx="3228913" cy="45719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440265" y="951746"/>
            <a:ext cx="11557002" cy="1200329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Пункт </a:t>
            </a:r>
            <a:r>
              <a:rPr lang="ru-RU" sz="2000" dirty="0">
                <a:cs typeface="Times New Roman" panose="02020603050405020304" pitchFamily="18" charset="0"/>
              </a:rPr>
              <a:t>6 Положения о Национальном реестре правовых актов Республики Беларусь</a:t>
            </a:r>
            <a:r>
              <a:rPr lang="ru-RU" sz="2000">
                <a:cs typeface="Times New Roman" panose="02020603050405020304" pitchFamily="18" charset="0"/>
              </a:rPr>
              <a:t>, </a:t>
            </a:r>
            <a:r>
              <a:rPr lang="ru-RU" sz="2000" smtClean="0">
                <a:cs typeface="Times New Roman" panose="02020603050405020304" pitchFamily="18" charset="0"/>
              </a:rPr>
              <a:t/>
            </a:r>
            <a:br>
              <a:rPr lang="ru-RU" sz="2000" smtClean="0">
                <a:cs typeface="Times New Roman" panose="02020603050405020304" pitchFamily="18" charset="0"/>
              </a:rPr>
            </a:br>
            <a:r>
              <a:rPr lang="ru-RU" sz="2000" smtClean="0">
                <a:cs typeface="Times New Roman" panose="02020603050405020304" pitchFamily="18" charset="0"/>
              </a:rPr>
              <a:t>утвержденного </a:t>
            </a:r>
            <a:r>
              <a:rPr lang="ru-RU" sz="2000" b="1" dirty="0">
                <a:cs typeface="Times New Roman" panose="02020603050405020304" pitchFamily="18" charset="0"/>
              </a:rPr>
              <a:t>Указом Президента Республики Беларусь </a:t>
            </a:r>
            <a:r>
              <a:rPr lang="ru-RU" sz="2000" b="1" dirty="0" smtClean="0"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cs typeface="Times New Roman" panose="02020603050405020304" pitchFamily="18" charset="0"/>
              </a:rPr>
              <a:t>20 июля 1998 г. № 369 </a:t>
            </a:r>
            <a:r>
              <a:rPr lang="ru-RU" sz="2000" b="1" dirty="0" smtClean="0"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«</a:t>
            </a:r>
            <a:r>
              <a:rPr lang="ru-RU" sz="2000" dirty="0"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cs typeface="Times New Roman" panose="02020603050405020304" pitchFamily="18" charset="0"/>
              </a:rPr>
              <a:t>Национальном </a:t>
            </a:r>
            <a:r>
              <a:rPr lang="ru-RU" sz="2000" dirty="0">
                <a:cs typeface="Times New Roman" panose="02020603050405020304" pitchFamily="18" charset="0"/>
              </a:rPr>
              <a:t>реестре правовых актов Республики Беларусь»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i="1" dirty="0" smtClean="0">
                <a:cs typeface="Times New Roman" panose="02020603050405020304" pitchFamily="18" charset="0"/>
              </a:rPr>
              <a:t>(</a:t>
            </a:r>
            <a:r>
              <a:rPr lang="ru-RU" sz="2000" i="1" dirty="0">
                <a:cs typeface="Times New Roman" panose="02020603050405020304" pitchFamily="18" charset="0"/>
              </a:rPr>
              <a:t>в редакции </a:t>
            </a:r>
            <a:r>
              <a:rPr lang="ru-RU" sz="2000" i="1" dirty="0" smtClean="0">
                <a:cs typeface="Times New Roman" panose="02020603050405020304" pitchFamily="18" charset="0"/>
              </a:rPr>
              <a:t>Указа Президента Республики Беларусь </a:t>
            </a:r>
            <a:r>
              <a:rPr lang="ru-RU" sz="2000" i="1" dirty="0">
                <a:cs typeface="Times New Roman" panose="02020603050405020304" pitchFamily="18" charset="0"/>
              </a:rPr>
              <a:t>от </a:t>
            </a:r>
            <a:r>
              <a:rPr lang="ru-RU" sz="2000" i="1" dirty="0" smtClean="0">
                <a:cs typeface="Times New Roman" panose="02020603050405020304" pitchFamily="18" charset="0"/>
              </a:rPr>
              <a:t> </a:t>
            </a:r>
            <a:r>
              <a:rPr lang="ru-RU" sz="2000" i="1" dirty="0">
                <a:cs typeface="Times New Roman" panose="02020603050405020304" pitchFamily="18" charset="0"/>
              </a:rPr>
              <a:t>12 апреля 2018 г. № </a:t>
            </a:r>
            <a:r>
              <a:rPr lang="ru-RU" sz="2000" i="1" dirty="0" smtClean="0">
                <a:cs typeface="Times New Roman" panose="02020603050405020304" pitchFamily="18" charset="0"/>
              </a:rPr>
              <a:t>135)</a:t>
            </a:r>
            <a:endParaRPr lang="ru-RU" sz="2000" dirty="0" smtClean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684" y="383441"/>
            <a:ext cx="105266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</a:rPr>
              <a:t>Требования предъявляются к документам на основании: </a:t>
            </a:r>
            <a:endParaRPr lang="ru-RU" sz="3200" b="1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459504"/>
            <a:ext cx="106515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Требования к оформлению правовых актов в виде электронных документов и электронных копий правовых актов, а также порядок их представления в НЦПИ, не определенные настоящим Указом,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устанавливаются НЦПИ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Правовые акты, представленные в НЦПИ с нарушением установленных настоящим Положением требований в отношении состава представляемых документов и их оформления, в Национальный реестр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не включаются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(обязательная юридическая экспертиза технических нормативных правовых актов, указанных в абзаце восемнадцатом части первой пункта 4 настоящего Положения,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</a:rPr>
              <a:t>не проводится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) и </a:t>
            </a:r>
            <a:r>
              <a:rPr lang="ru-RU" sz="2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возвращаются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 государственным органам, их направившим, не позднее рабочего дня, следующего за днем их поступления в НЦПИ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1459965" cy="580103"/>
          </a:xfrm>
        </p:spPr>
        <p:txBody>
          <a:bodyPr>
            <a:norm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Формулы</a:t>
            </a:r>
            <a:endParaRPr lang="ru-RU" sz="3200" spc="100" dirty="0">
              <a:latin typeface="Impact" panose="020B080603090205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24950" y="6356350"/>
            <a:ext cx="2743200" cy="365125"/>
          </a:xfrm>
        </p:spPr>
        <p:txBody>
          <a:bodyPr/>
          <a:lstStyle/>
          <a:p>
            <a:fld id="{BCFCF94A-CBD7-4E4B-94DF-D372DD056C68}" type="slidenum">
              <a:rPr lang="ru-RU" smtClean="0"/>
              <a:t>30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8943" y="981359"/>
            <a:ext cx="11945236" cy="3458118"/>
            <a:chOff x="-8876" y="1180641"/>
            <a:chExt cx="11954112" cy="3477875"/>
          </a:xfrm>
          <a:noFill/>
        </p:grpSpPr>
        <p:sp>
          <p:nvSpPr>
            <p:cNvPr id="2" name="TextBox 1"/>
            <p:cNvSpPr txBox="1"/>
            <p:nvPr/>
          </p:nvSpPr>
          <p:spPr>
            <a:xfrm>
              <a:off x="-8876" y="1180641"/>
              <a:ext cx="11954112" cy="34778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cs typeface="Times New Roman" panose="02020603050405020304" pitchFamily="18" charset="0"/>
                </a:rPr>
                <a:t>Формулы должны быть  подготовлены с использованием встроенного в </a:t>
              </a:r>
              <a:r>
                <a:rPr lang="en-US" sz="2000" spc="-10" dirty="0">
                  <a:cs typeface="Times New Roman" panose="02020603050405020304" pitchFamily="18" charset="0"/>
                </a:rPr>
                <a:t>Word </a:t>
              </a:r>
              <a:r>
                <a:rPr lang="ru-RU" sz="2000" dirty="0" smtClean="0">
                  <a:cs typeface="Times New Roman" panose="02020603050405020304" pitchFamily="18" charset="0"/>
                </a:rPr>
                <a:t>редактора формул </a:t>
              </a:r>
              <a:r>
                <a:rPr lang="en-US" sz="2000" b="1" dirty="0" smtClean="0">
                  <a:cs typeface="Times New Roman" panose="02020603050405020304" pitchFamily="18" charset="0"/>
                </a:rPr>
                <a:t>Microsoft Equation</a:t>
              </a:r>
              <a:r>
                <a:rPr lang="ru-RU" sz="2000" b="1" dirty="0" smtClean="0">
                  <a:cs typeface="Times New Roman" panose="02020603050405020304" pitchFamily="18" charset="0"/>
                </a:rPr>
                <a:t> </a:t>
              </a:r>
              <a:r>
                <a:rPr lang="ru-RU" sz="2000" dirty="0" smtClean="0">
                  <a:cs typeface="Times New Roman" panose="02020603050405020304" pitchFamily="18" charset="0"/>
                </a:rPr>
                <a:t>или надстройки </a:t>
              </a:r>
              <a:r>
                <a:rPr lang="en-US" sz="2000" spc="-10" dirty="0">
                  <a:cs typeface="Times New Roman" panose="02020603050405020304" pitchFamily="18" charset="0"/>
                </a:rPr>
                <a:t>Word</a:t>
              </a:r>
              <a:r>
                <a:rPr lang="ru-RU" sz="2000" dirty="0" smtClean="0">
                  <a:cs typeface="Times New Roman" panose="02020603050405020304" pitchFamily="18" charset="0"/>
                </a:rPr>
                <a:t> </a:t>
              </a:r>
              <a:r>
                <a:rPr lang="en-US" sz="2000" b="1" spc="-10" dirty="0">
                  <a:cs typeface="Times New Roman" panose="02020603050405020304" pitchFamily="18" charset="0"/>
                </a:rPr>
                <a:t>Math Type</a:t>
              </a:r>
              <a:r>
                <a:rPr lang="ru-RU" sz="2000" dirty="0" smtClean="0">
                  <a:cs typeface="Times New Roman" panose="02020603050405020304" pitchFamily="18" charset="0"/>
                </a:rPr>
                <a:t>. Каждая из них должна представлять собой единый объект.</a:t>
              </a:r>
              <a:r>
                <a:rPr lang="en-US" sz="2000" dirty="0" smtClean="0">
                  <a:cs typeface="Times New Roman" panose="02020603050405020304" pitchFamily="18" charset="0"/>
                </a:rPr>
                <a:t> </a:t>
              </a:r>
              <a:endParaRPr lang="ru-RU" sz="2000" dirty="0" smtClean="0">
                <a:cs typeface="Times New Roman" panose="02020603050405020304" pitchFamily="18" charset="0"/>
              </a:endParaRPr>
            </a:p>
            <a:p>
              <a:endParaRPr lang="ru-RU" sz="2000" dirty="0">
                <a:cs typeface="Times New Roman" panose="02020603050405020304" pitchFamily="18" charset="0"/>
              </a:endParaRPr>
            </a:p>
            <a:p>
              <a:r>
                <a:rPr lang="ru-RU" sz="2000" dirty="0" smtClean="0">
                  <a:cs typeface="Times New Roman" panose="02020603050405020304" pitchFamily="18" charset="0"/>
                </a:rPr>
                <a:t>Вставить формулу можно во </a:t>
              </a:r>
              <a:r>
                <a:rPr lang="ru-RU" sz="2000" i="1" dirty="0" smtClean="0">
                  <a:cs typeface="Times New Roman" panose="02020603050405020304" pitchFamily="18" charset="0"/>
                </a:rPr>
                <a:t>вкладке</a:t>
              </a:r>
              <a:r>
                <a:rPr lang="ru-RU" sz="2000" dirty="0">
                  <a:cs typeface="Times New Roman" panose="02020603050405020304" pitchFamily="18" charset="0"/>
                </a:rPr>
                <a:t> </a:t>
              </a:r>
              <a:r>
                <a:rPr lang="ru-RU" sz="2000" dirty="0" smtClean="0">
                  <a:cs typeface="Times New Roman" panose="02020603050405020304" pitchFamily="18" charset="0"/>
                </a:rPr>
                <a:t>ВСТАВКА в </a:t>
              </a:r>
              <a:r>
                <a:rPr lang="ru-RU" sz="2000" i="1" dirty="0" smtClean="0">
                  <a:cs typeface="Times New Roman" panose="02020603050405020304" pitchFamily="18" charset="0"/>
                </a:rPr>
                <a:t>области </a:t>
              </a:r>
              <a:r>
                <a:rPr lang="ru-RU" sz="2000" dirty="0" smtClean="0">
                  <a:cs typeface="Times New Roman" panose="02020603050405020304" pitchFamily="18" charset="0"/>
                </a:rPr>
                <a:t>Символы</a:t>
              </a:r>
            </a:p>
            <a:p>
              <a:endParaRPr lang="ru-RU" sz="2000" dirty="0" smtClean="0">
                <a:cs typeface="Times New Roman" panose="02020603050405020304" pitchFamily="18" charset="0"/>
              </a:endParaRPr>
            </a:p>
            <a:p>
              <a:endParaRPr lang="ru-RU" sz="2000" dirty="0" smtClean="0">
                <a:cs typeface="Times New Roman" panose="02020603050405020304" pitchFamily="18" charset="0"/>
              </a:endParaRPr>
            </a:p>
            <a:p>
              <a:r>
                <a:rPr lang="ru-RU" sz="2000" dirty="0" smtClean="0">
                  <a:cs typeface="Times New Roman" panose="02020603050405020304" pitchFamily="18" charset="0"/>
                </a:rPr>
                <a:t>При вставке формулы с помощью </a:t>
              </a:r>
              <a:r>
                <a:rPr lang="en-US" sz="2000" b="1" dirty="0" smtClean="0">
                  <a:cs typeface="Times New Roman" panose="02020603050405020304" pitchFamily="18" charset="0"/>
                </a:rPr>
                <a:t>Microsoft </a:t>
              </a:r>
              <a:r>
                <a:rPr lang="en-US" sz="2000" b="1" dirty="0">
                  <a:cs typeface="Times New Roman" panose="02020603050405020304" pitchFamily="18" charset="0"/>
                </a:rPr>
                <a:t>Equation</a:t>
              </a:r>
              <a:r>
                <a:rPr lang="ru-RU" sz="2000" b="1" dirty="0">
                  <a:cs typeface="Times New Roman" panose="02020603050405020304" pitchFamily="18" charset="0"/>
                </a:rPr>
                <a:t> </a:t>
              </a:r>
              <a:r>
                <a:rPr lang="ru-RU" sz="2000" dirty="0" smtClean="0">
                  <a:cs typeface="Times New Roman" panose="02020603050405020304" pitchFamily="18" charset="0"/>
                </a:rPr>
                <a:t>появляется дополнительная </a:t>
              </a:r>
              <a:r>
                <a:rPr lang="ru-RU" sz="2000" i="1" dirty="0" smtClean="0">
                  <a:cs typeface="Times New Roman" panose="02020603050405020304" pitchFamily="18" charset="0"/>
                </a:rPr>
                <a:t>вкладка</a:t>
              </a:r>
              <a:r>
                <a:rPr lang="ru-RU" sz="2000" dirty="0" smtClean="0"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cs typeface="Times New Roman" panose="02020603050405020304" pitchFamily="18" charset="0"/>
                </a:rPr>
                <a:t>КОНСТРУКТОР</a:t>
              </a:r>
            </a:p>
            <a:p>
              <a:endParaRPr lang="ru-RU" sz="2000" dirty="0">
                <a:cs typeface="Times New Roman" panose="02020603050405020304" pitchFamily="18" charset="0"/>
              </a:endParaRPr>
            </a:p>
            <a:p>
              <a:endParaRPr lang="ru-RU" sz="2000" dirty="0" smtClean="0">
                <a:cs typeface="Times New Roman" panose="02020603050405020304" pitchFamily="18" charset="0"/>
              </a:endParaRPr>
            </a:p>
            <a:p>
              <a:endParaRPr lang="ru-RU" sz="2000" dirty="0">
                <a:cs typeface="Times New Roman" panose="02020603050405020304" pitchFamily="18" charset="0"/>
              </a:endParaRPr>
            </a:p>
            <a:p>
              <a:endParaRPr lang="ru-RU" sz="2000" dirty="0" smtClean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1" y="1993222"/>
              <a:ext cx="1069320" cy="882586"/>
            </a:xfrm>
            <a:prstGeom prst="rect">
              <a:avLst/>
            </a:prstGeom>
            <a:grp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76" y="3488228"/>
              <a:ext cx="11730234" cy="771828"/>
            </a:xfrm>
            <a:prstGeom prst="rect">
              <a:avLst/>
            </a:prstGeom>
            <a:grpFill/>
          </p:spPr>
        </p:pic>
      </p:grpSp>
      <p:sp>
        <p:nvSpPr>
          <p:cNvPr id="16" name="TextBox 15"/>
          <p:cNvSpPr txBox="1"/>
          <p:nvPr/>
        </p:nvSpPr>
        <p:spPr>
          <a:xfrm>
            <a:off x="904874" y="4504078"/>
            <a:ext cx="10448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-10" dirty="0" smtClean="0">
                <a:cs typeface="Times New Roman" panose="02020603050405020304" pitchFamily="18" charset="0"/>
              </a:rPr>
              <a:t>При вставке формул с помощью программы </a:t>
            </a:r>
            <a:r>
              <a:rPr lang="en-US" sz="2000" b="1" spc="-10" dirty="0" smtClean="0">
                <a:cs typeface="Times New Roman" panose="02020603050405020304" pitchFamily="18" charset="0"/>
              </a:rPr>
              <a:t>Math Type</a:t>
            </a:r>
            <a:r>
              <a:rPr lang="ru-RU" sz="2000" spc="-10" dirty="0" smtClean="0">
                <a:cs typeface="Times New Roman" panose="02020603050405020304" pitchFamily="18" charset="0"/>
              </a:rPr>
              <a:t> используют </a:t>
            </a:r>
            <a:r>
              <a:rPr lang="ru-RU" sz="2000" i="1" spc="-10" dirty="0" smtClean="0">
                <a:cs typeface="Times New Roman" panose="02020603050405020304" pitchFamily="18" charset="0"/>
              </a:rPr>
              <a:t>вкладку</a:t>
            </a:r>
            <a:r>
              <a:rPr lang="ru-RU" sz="2000" spc="-10" dirty="0" smtClean="0">
                <a:cs typeface="Times New Roman" panose="02020603050405020304" pitchFamily="18" charset="0"/>
              </a:rPr>
              <a:t> ФОРМУЛА</a:t>
            </a:r>
          </a:p>
          <a:p>
            <a:endParaRPr lang="ru-RU" sz="1600" b="1" spc="-10" dirty="0">
              <a:cs typeface="Times New Roman" panose="02020603050405020304" pitchFamily="18" charset="0"/>
            </a:endParaRPr>
          </a:p>
          <a:p>
            <a:endParaRPr lang="ru-RU" sz="1600" b="1" spc="-10" dirty="0" smtClean="0">
              <a:cs typeface="Times New Roman" panose="02020603050405020304" pitchFamily="18" charset="0"/>
            </a:endParaRPr>
          </a:p>
          <a:p>
            <a:endParaRPr lang="ru-RU" sz="1600" b="1" spc="-10" dirty="0">
              <a:cs typeface="Times New Roman" panose="02020603050405020304" pitchFamily="18" charset="0"/>
            </a:endParaRPr>
          </a:p>
          <a:p>
            <a:endParaRPr lang="ru-RU" sz="1600" b="1" spc="-10" dirty="0" smtClean="0">
              <a:cs typeface="Times New Roman" panose="02020603050405020304" pitchFamily="18" charset="0"/>
            </a:endParaRPr>
          </a:p>
          <a:p>
            <a:endParaRPr lang="ru-RU" sz="1600" b="1" spc="-10" dirty="0"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1" y="4999685"/>
            <a:ext cx="10058400" cy="98595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98103" y="3413752"/>
            <a:ext cx="521021" cy="4914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62361" y="5538159"/>
            <a:ext cx="1327156" cy="36230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1"/>
            <a:ext cx="12191999" cy="580103"/>
          </a:xfrm>
        </p:spPr>
        <p:txBody>
          <a:bodyPr>
            <a:norm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Нумерованные и маркированные списки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1501" y="1116202"/>
            <a:ext cx="1122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НЕ ДОПУСКАЕТСЯ использование маркированных и нумерованных списков средствами </a:t>
            </a:r>
            <a:r>
              <a:rPr lang="en-US" sz="2000" dirty="0" smtClean="0">
                <a:cs typeface="Times New Roman" panose="02020603050405020304" pitchFamily="18" charset="0"/>
              </a:rPr>
              <a:t>Word.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" y="2027115"/>
            <a:ext cx="4986868" cy="3232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40" y="2416695"/>
            <a:ext cx="5623799" cy="245321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698067" y="3445933"/>
            <a:ext cx="46566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01668" y="1653515"/>
            <a:ext cx="219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До форматирования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7812" y="1653754"/>
            <a:ext cx="252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После форматирования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867" y="2022847"/>
            <a:ext cx="499533" cy="182948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8067" y="3930480"/>
            <a:ext cx="499533" cy="125958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73740" y="2416695"/>
            <a:ext cx="499533" cy="118980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73741" y="3708400"/>
            <a:ext cx="558800" cy="115768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99316" y="5660363"/>
            <a:ext cx="9255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После форматирования вся маркировка из списков УДАЛЯЕТСЯ, нумерация может </a:t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удалиться или исказиться (если </a:t>
            </a:r>
            <a:r>
              <a:rPr lang="ru-RU" sz="2000" dirty="0" err="1" smtClean="0">
                <a:cs typeface="Times New Roman" panose="02020603050405020304" pitchFamily="18" charset="0"/>
              </a:rPr>
              <a:t>проставится</a:t>
            </a:r>
            <a:r>
              <a:rPr lang="ru-RU" sz="2000" dirty="0" smtClean="0">
                <a:cs typeface="Times New Roman" panose="02020603050405020304" pitchFamily="18" charset="0"/>
              </a:rPr>
              <a:t> сквозная неверная нумерация).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95536" y="2799091"/>
            <a:ext cx="1257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cs typeface="Times New Roman" panose="02020603050405020304" pitchFamily="18" charset="0"/>
              </a:rPr>
              <a:t>маркированный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54178" y="4421773"/>
            <a:ext cx="1174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cs typeface="Times New Roman" panose="02020603050405020304" pitchFamily="18" charset="0"/>
              </a:rPr>
              <a:t>нумерованный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pic>
        <p:nvPicPr>
          <p:cNvPr id="18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833" y="5521459"/>
            <a:ext cx="678447" cy="677917"/>
          </a:xfrm>
          <a:prstGeom prst="rect">
            <a:avLst/>
          </a:prstGeom>
          <a:noFill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844" y="876155"/>
            <a:ext cx="5206313" cy="1084450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Набор текста</a:t>
            </a:r>
            <a:b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</a:b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на белорусском языке</a:t>
            </a:r>
            <a:endParaRPr lang="ru-RU" sz="3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32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05384" y="2609727"/>
            <a:ext cx="9080531" cy="2246769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Правовые акты на белорусском языке должны набираться </a:t>
            </a:r>
          </a:p>
          <a:p>
            <a:r>
              <a:rPr lang="ru-RU" sz="2800" b="1" u="sng" dirty="0" smtClean="0"/>
              <a:t>с помощью БЕЛОРУССКОЙ раскладки</a:t>
            </a:r>
            <a:r>
              <a:rPr lang="ru-RU" sz="2800" dirty="0" smtClean="0"/>
              <a:t> клавиатуры.</a:t>
            </a:r>
          </a:p>
          <a:p>
            <a:r>
              <a:rPr lang="ru-RU" sz="2800" dirty="0" smtClean="0"/>
              <a:t>При иных способах набора после форматирования могут теряться оригинальные </a:t>
            </a:r>
            <a:r>
              <a:rPr lang="ru-RU" sz="2800" smtClean="0"/>
              <a:t>символы и, как следствие, </a:t>
            </a:r>
            <a:endParaRPr lang="ru-RU" sz="2800" dirty="0" smtClean="0"/>
          </a:p>
          <a:p>
            <a:r>
              <a:rPr lang="ru-RU" sz="2800" dirty="0" smtClean="0"/>
              <a:t>искажаться исходная информация.</a:t>
            </a:r>
            <a:endParaRPr lang="ru-RU" sz="2800" dirty="0"/>
          </a:p>
        </p:txBody>
      </p:sp>
      <p:pic>
        <p:nvPicPr>
          <p:cNvPr id="6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1" y="3110565"/>
            <a:ext cx="1085074" cy="108422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144000" y="6356350"/>
            <a:ext cx="2743200" cy="365125"/>
          </a:xfrm>
        </p:spPr>
        <p:txBody>
          <a:bodyPr/>
          <a:lstStyle/>
          <a:p>
            <a:fld id="{BCFCF94A-CBD7-4E4B-94DF-D372DD056C68}" type="slidenum">
              <a:rPr lang="ru-RU" smtClean="0"/>
              <a:t>33</a:t>
            </a:fld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2"/>
            <a:ext cx="12191999" cy="487785"/>
          </a:xfrm>
        </p:spPr>
        <p:txBody>
          <a:bodyPr>
            <a:normAutofit/>
          </a:bodyPr>
          <a:lstStyle/>
          <a:p>
            <a:r>
              <a:rPr lang="ru-RU" sz="2800" b="1" spc="1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Белорусская буква  </a:t>
            </a:r>
            <a:r>
              <a:rPr lang="en-US" sz="2800" b="1" spc="1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&lt; </a:t>
            </a:r>
            <a:r>
              <a:rPr lang="be-BY" sz="2800" b="1" spc="1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і</a:t>
            </a:r>
            <a:r>
              <a:rPr lang="en-US" sz="2800" b="1" spc="1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 &gt; </a:t>
            </a:r>
            <a:r>
              <a:rPr lang="ru-RU" sz="2800" b="1" spc="1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в документе</a:t>
            </a:r>
            <a:endParaRPr lang="ru-RU" sz="28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29" y="3306095"/>
            <a:ext cx="9429338" cy="145626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381329" y="1324960"/>
            <a:ext cx="9429338" cy="1229148"/>
            <a:chOff x="1381329" y="1575774"/>
            <a:chExt cx="9429338" cy="122914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329" y="1575774"/>
              <a:ext cx="9429338" cy="1229148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3886198" y="1575774"/>
              <a:ext cx="812800" cy="122914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271603" y="1575774"/>
              <a:ext cx="812800" cy="12291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17417" y="724207"/>
            <a:ext cx="145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/>
              <a:t>белорусская </a:t>
            </a:r>
          </a:p>
          <a:p>
            <a:pPr algn="ctr"/>
            <a:r>
              <a:rPr lang="ru-RU" smtClean="0"/>
              <a:t>раскладка</a:t>
            </a: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698751" y="678547"/>
            <a:ext cx="119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/>
              <a:t>латинская</a:t>
            </a:r>
            <a:br>
              <a:rPr lang="ru-RU" smtClean="0"/>
            </a:br>
            <a:r>
              <a:rPr lang="ru-RU" smtClean="0"/>
              <a:t>раскладка</a:t>
            </a: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51285" y="2650629"/>
            <a:ext cx="145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/>
              <a:t>б</a:t>
            </a:r>
            <a:r>
              <a:rPr lang="ru-RU" smtClean="0"/>
              <a:t>елорусская </a:t>
            </a:r>
          </a:p>
          <a:p>
            <a:pPr algn="ctr"/>
            <a:r>
              <a:rPr lang="ru-RU" smtClean="0"/>
              <a:t>раскладка</a:t>
            </a: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698751" y="2650547"/>
            <a:ext cx="119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/>
              <a:t>латинская</a:t>
            </a:r>
            <a:br>
              <a:rPr lang="ru-RU" smtClean="0"/>
            </a:br>
            <a:r>
              <a:rPr lang="ru-RU" smtClean="0"/>
              <a:t>раскладка</a:t>
            </a: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86198" y="3333090"/>
            <a:ext cx="812800" cy="14190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48432" y="3333090"/>
            <a:ext cx="812800" cy="141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6698" y="1616368"/>
            <a:ext cx="120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и</a:t>
            </a:r>
            <a:r>
              <a:rPr lang="ru-RU" smtClean="0"/>
              <a:t>сходный </a:t>
            </a:r>
          </a:p>
          <a:p>
            <a:r>
              <a:rPr lang="ru-RU" smtClean="0"/>
              <a:t>документ</a:t>
            </a: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79140" y="3683249"/>
            <a:ext cx="117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/>
              <a:t>р</a:t>
            </a:r>
            <a:r>
              <a:rPr lang="ru-RU" smtClean="0"/>
              <a:t>езультат </a:t>
            </a:r>
          </a:p>
          <a:p>
            <a:pPr algn="ctr"/>
            <a:r>
              <a:rPr lang="ru-RU" smtClean="0"/>
              <a:t>верстки</a:t>
            </a: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3996869" y="2775905"/>
            <a:ext cx="591457" cy="326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65692" y="4963329"/>
            <a:ext cx="9679999" cy="1748790"/>
          </a:xfrm>
          <a:prstGeom prst="roundRect">
            <a:avLst>
              <a:gd name="adj" fmla="val 26976"/>
            </a:avLst>
          </a:prstGeom>
          <a:solidFill>
            <a:srgbClr val="FFFFFF">
              <a:alpha val="54902"/>
            </a:srgbClr>
          </a:solidFill>
          <a:ln w="28575">
            <a:solidFill>
              <a:srgbClr val="FF0000"/>
            </a:solidFill>
            <a:prstDash val="dash"/>
          </a:ln>
        </p:spPr>
        <p:txBody>
          <a:bodyPr wrap="none" lIns="72000" tIns="0" rIns="72000" bIns="0" rtlCol="0">
            <a:spAutoFit/>
          </a:bodyPr>
          <a:lstStyle/>
          <a:p>
            <a:pPr algn="ctr"/>
            <a:r>
              <a:rPr lang="ru-RU" sz="2400" smtClean="0"/>
              <a:t>Все без исключения тексты на белорусском языке должны набираться </a:t>
            </a:r>
          </a:p>
          <a:p>
            <a:pPr algn="ctr"/>
            <a:r>
              <a:rPr lang="ru-RU" sz="2400" smtClean="0"/>
              <a:t>белорусской раскладкой клавиатуры. В случае набора буквы </a:t>
            </a:r>
            <a:r>
              <a:rPr lang="en-US" sz="2400" smtClean="0">
                <a:solidFill>
                  <a:srgbClr val="FF0000"/>
                </a:solidFill>
              </a:rPr>
              <a:t>&lt;</a:t>
            </a:r>
            <a:r>
              <a:rPr lang="be-BY" sz="2400" smtClean="0">
                <a:solidFill>
                  <a:srgbClr val="FF0000"/>
                </a:solidFill>
              </a:rPr>
              <a:t>і</a:t>
            </a:r>
            <a:r>
              <a:rPr lang="en-US" sz="2400" smtClean="0">
                <a:solidFill>
                  <a:srgbClr val="FF0000"/>
                </a:solidFill>
              </a:rPr>
              <a:t>&gt;</a:t>
            </a:r>
            <a:r>
              <a:rPr lang="ru-RU" sz="2400" smtClean="0"/>
              <a:t> </a:t>
            </a:r>
          </a:p>
          <a:p>
            <a:pPr algn="ctr"/>
            <a:r>
              <a:rPr lang="ru-RU" sz="2400" smtClean="0"/>
              <a:t>латинской раскладкой (английской) </a:t>
            </a:r>
          </a:p>
          <a:p>
            <a:pPr algn="ctr"/>
            <a:r>
              <a:rPr lang="ru-RU" sz="2400" smtClean="0"/>
              <a:t>при проставлении ударения теряется точка над буквой.</a:t>
            </a:r>
            <a:endParaRPr lang="ru-RU" sz="240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7382274" y="2786975"/>
            <a:ext cx="591457" cy="326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01485" y="147845"/>
            <a:ext cx="8403770" cy="586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Создание изображения, иллюстрации</a:t>
            </a:r>
            <a:endParaRPr lang="ru-RU" sz="3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013" y="1205315"/>
            <a:ext cx="5391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(Из приказа </a:t>
            </a:r>
            <a:r>
              <a:rPr lang="ru-RU" sz="1600" dirty="0"/>
              <a:t>директора </a:t>
            </a:r>
            <a:r>
              <a:rPr lang="ru-RU" sz="1600" dirty="0" err="1"/>
              <a:t>НЦПИ</a:t>
            </a:r>
            <a:r>
              <a:rPr lang="ru-RU" sz="1600" dirty="0"/>
              <a:t> от  10 декабря 2015 г. № 106 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635" y="1770615"/>
            <a:ext cx="53213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«…не </a:t>
            </a:r>
            <a:r>
              <a:rPr lang="ru-RU" dirty="0">
                <a:latin typeface="Times New Roman" panose="02020603050405020304" pitchFamily="18" charset="0"/>
              </a:rPr>
              <a:t>допускается создавать изображения средствами редактора </a:t>
            </a:r>
            <a:r>
              <a:rPr lang="ru-RU" dirty="0" err="1">
                <a:latin typeface="Times New Roman" panose="02020603050405020304" pitchFamily="18" charset="0"/>
              </a:rPr>
              <a:t>Microsoft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Word</a:t>
            </a:r>
            <a:r>
              <a:rPr lang="ru-RU" dirty="0">
                <a:latin typeface="Times New Roman" panose="02020603050405020304" pitchFamily="18" charset="0"/>
              </a:rPr>
              <a:t>. Изображения, созданные с использованием графических редакторов, сканированные изображения, фотографии и тому подобное в форматах </a:t>
            </a:r>
            <a:r>
              <a:rPr lang="ru-RU" dirty="0" err="1">
                <a:latin typeface="Times New Roman" panose="02020603050405020304" pitchFamily="18" charset="0"/>
              </a:rPr>
              <a:t>bmp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jpeg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png</a:t>
            </a:r>
            <a:r>
              <a:rPr lang="ru-RU" dirty="0">
                <a:latin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</a:rPr>
              <a:t>gif</a:t>
            </a:r>
            <a:r>
              <a:rPr lang="ru-RU" dirty="0">
                <a:latin typeface="Times New Roman" panose="02020603050405020304" pitchFamily="18" charset="0"/>
              </a:rPr>
              <a:t> перед помещением в редактор </a:t>
            </a:r>
            <a:r>
              <a:rPr lang="ru-RU" dirty="0" err="1">
                <a:latin typeface="Times New Roman" panose="02020603050405020304" pitchFamily="18" charset="0"/>
              </a:rPr>
              <a:t>Microsoft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Word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</a:rPr>
              <a:t>масштабируют в графических приложениях </a:t>
            </a:r>
            <a:r>
              <a:rPr lang="ru-RU" dirty="0">
                <a:latin typeface="Times New Roman" panose="02020603050405020304" pitchFamily="18" charset="0"/>
              </a:rPr>
              <a:t>(уменьшают или увеличивают) до размеров, совпадающих с размерами этих изображений на бумажном носителе. При этом разрешение конечного файла растровой графики должно быть </a:t>
            </a:r>
            <a:r>
              <a:rPr lang="ru-RU" b="1" dirty="0">
                <a:latin typeface="Times New Roman" panose="02020603050405020304" pitchFamily="18" charset="0"/>
              </a:rPr>
              <a:t>не менее 300 </a:t>
            </a:r>
            <a:r>
              <a:rPr lang="ru-RU" b="1" dirty="0" err="1">
                <a:latin typeface="Times New Roman" panose="02020603050405020304" pitchFamily="18" charset="0"/>
              </a:rPr>
              <a:t>dpi</a:t>
            </a:r>
            <a:r>
              <a:rPr lang="ru-RU" dirty="0">
                <a:latin typeface="Times New Roman" panose="02020603050405020304" pitchFamily="18" charset="0"/>
              </a:rPr>
              <a:t>. Подготовленные таким образом файлы изображений включаются в текст правового акта в редакторе </a:t>
            </a:r>
            <a:r>
              <a:rPr lang="ru-RU" dirty="0" err="1">
                <a:latin typeface="Times New Roman" panose="02020603050405020304" pitchFamily="18" charset="0"/>
              </a:rPr>
              <a:t>Microsoft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</a:rPr>
              <a:t>Word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</a:rPr>
              <a:t>путем вставки рисунка из </a:t>
            </a:r>
            <a:r>
              <a:rPr lang="ru-RU" u="sng" dirty="0" smtClean="0">
                <a:latin typeface="Times New Roman" panose="02020603050405020304" pitchFamily="18" charset="0"/>
              </a:rPr>
              <a:t>файла</a:t>
            </a:r>
            <a:r>
              <a:rPr lang="ru-RU" dirty="0" smtClean="0">
                <a:latin typeface="Times New Roman" panose="02020603050405020304" pitchFamily="18" charset="0"/>
              </a:rPr>
              <a:t>…»</a:t>
            </a:r>
            <a:endParaRPr lang="ru-RU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95" y="846242"/>
            <a:ext cx="4020817" cy="56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9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35</a:t>
            </a:fld>
            <a:endParaRPr lang="ru-RU"/>
          </a:p>
        </p:txBody>
      </p:sp>
      <p:pic>
        <p:nvPicPr>
          <p:cNvPr id="19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726" y="199871"/>
            <a:ext cx="1914549" cy="191305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11592" y="2310576"/>
            <a:ext cx="11221067" cy="3477875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Несоблюдение всех вышеупомянутых требований может привести </a:t>
            </a:r>
            <a:r>
              <a:rPr lang="ru-RU" sz="2000" u="sng" dirty="0" smtClean="0"/>
              <a:t>к необратимым последствиям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Официальное опубликование </a:t>
            </a:r>
            <a:r>
              <a:rPr lang="ru-RU" sz="2000" u="sng" dirty="0" smtClean="0"/>
              <a:t>должно быть осуществлено в ТОЧНОМ СООТВЕТСТВИИ</a:t>
            </a:r>
            <a:r>
              <a:rPr lang="ru-RU" sz="2000" dirty="0" smtClean="0"/>
              <a:t> с электронным файлом, присланным в НЦПИ, даже если он содержит лишнюю информацию.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Государственные органы (организации), направившие электронные копии ПА в </a:t>
            </a:r>
            <a:r>
              <a:rPr lang="ru-RU" sz="2000" dirty="0" err="1" smtClean="0"/>
              <a:t>НЦПИ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u="sng" dirty="0" smtClean="0"/>
              <a:t>несут ответственность</a:t>
            </a:r>
            <a:r>
              <a:rPr lang="ru-RU" sz="2000" dirty="0" smtClean="0"/>
              <a:t> за их соответствие подписанным подлинникам.</a:t>
            </a:r>
          </a:p>
          <a:p>
            <a:endParaRPr lang="ru-RU" sz="2000" dirty="0"/>
          </a:p>
          <a:p>
            <a:r>
              <a:rPr lang="ru-RU" sz="2000" dirty="0" smtClean="0"/>
              <a:t>Изменения в таком случае можно будет внести только в установленном законодательством порядке.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35641" y="1439238"/>
            <a:ext cx="72362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  <a:t>Примеры </a:t>
            </a:r>
            <a:b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  <a:t>часто встречаемых</a:t>
            </a:r>
            <a:b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  <a:t>ошибок  в оформлении</a:t>
            </a:r>
            <a:b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5400" b="1" dirty="0" smtClean="0">
                <a:ln/>
                <a:solidFill>
                  <a:srgbClr val="0070C0"/>
                </a:solidFill>
                <a:latin typeface="Impact" panose="020B0806030902050204" pitchFamily="34" charset="0"/>
              </a:rPr>
              <a:t>файлов документов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245600" y="6218013"/>
            <a:ext cx="2743200" cy="365125"/>
          </a:xfrm>
        </p:spPr>
        <p:txBody>
          <a:bodyPr/>
          <a:lstStyle/>
          <a:p>
            <a:fld id="{BCFCF94A-CBD7-4E4B-94DF-D372DD056C68}" type="slidenum">
              <a:rPr lang="ru-RU" smtClean="0"/>
              <a:t>37</a:t>
            </a:fld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2"/>
            <a:ext cx="12191999" cy="902652"/>
          </a:xfrm>
        </p:spPr>
        <p:txBody>
          <a:bodyPr>
            <a:normAutofit/>
          </a:bodyPr>
          <a:lstStyle/>
          <a:p>
            <a:r>
              <a:rPr lang="ru-RU" sz="28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Несоблюдение требования  </a:t>
            </a:r>
            <a:br>
              <a:rPr lang="ru-RU" sz="28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</a:br>
            <a:r>
              <a:rPr lang="ru-RU" sz="28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по размещению информации в таблице</a:t>
            </a:r>
            <a:endParaRPr lang="ru-RU" sz="28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1" y="1547591"/>
            <a:ext cx="3635278" cy="5145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90" y="1547591"/>
            <a:ext cx="3639107" cy="5145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68" y="1547591"/>
            <a:ext cx="3632584" cy="5145618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798719" y="4004731"/>
            <a:ext cx="274371" cy="31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700525" y="4004731"/>
            <a:ext cx="274371" cy="31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63864" y="1122390"/>
            <a:ext cx="177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Исходный файл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20068" y="1122390"/>
            <a:ext cx="226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Обработанный файл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00104" y="1122390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верстки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66" y="1137816"/>
            <a:ext cx="1080000" cy="10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" y="1165003"/>
            <a:ext cx="1080000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99" y="1069286"/>
            <a:ext cx="1080000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38</a:t>
            </a:fld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482"/>
            <a:ext cx="12191999" cy="487785"/>
          </a:xfrm>
        </p:spPr>
        <p:txBody>
          <a:bodyPr>
            <a:normAutofit/>
          </a:bodyPr>
          <a:lstStyle/>
          <a:p>
            <a:r>
              <a:rPr lang="ru-RU" sz="28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Оформление подписей</a:t>
            </a:r>
            <a:endParaRPr lang="ru-RU" sz="28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36" y="3111311"/>
            <a:ext cx="9330420" cy="889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80" y="4754069"/>
            <a:ext cx="9313332" cy="1558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47" y="1151468"/>
            <a:ext cx="9321998" cy="1281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0683" y="772493"/>
            <a:ext cx="177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Исходный файл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25264" y="2742553"/>
            <a:ext cx="226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Обработанный файл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63507" y="4368743"/>
            <a:ext cx="19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 верстки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092660" y="2477966"/>
            <a:ext cx="274371" cy="31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092660" y="4054015"/>
            <a:ext cx="274371" cy="318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0" y="2194163"/>
            <a:ext cx="1219200" cy="1219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1" y="4738075"/>
            <a:ext cx="1219200" cy="1219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39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23778" y="4690188"/>
            <a:ext cx="4898052" cy="1591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ru-RU" b="1" spc="1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Таблица в таблице</a:t>
            </a:r>
          </a:p>
          <a:p>
            <a:pPr marL="742950" indent="-742950">
              <a:buAutoNum type="arabicPeriod"/>
            </a:pPr>
            <a:r>
              <a:rPr lang="ru-RU" b="1" spc="1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Кавычки вне таблицы</a:t>
            </a:r>
          </a:p>
          <a:p>
            <a:pPr marL="742950" indent="-742950">
              <a:buAutoNum type="arabicPeriod"/>
            </a:pPr>
            <a:r>
              <a:rPr lang="ru-RU" b="1" spc="1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Тире в виде дефиса</a:t>
            </a:r>
            <a:endParaRPr lang="ru-RU" b="1" spc="1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4" y="1168652"/>
            <a:ext cx="5730135" cy="2987697"/>
          </a:xfrm>
        </p:spPr>
      </p:pic>
      <p:sp>
        <p:nvSpPr>
          <p:cNvPr id="9" name="Прямоугольник 8"/>
          <p:cNvSpPr/>
          <p:nvPr/>
        </p:nvSpPr>
        <p:spPr>
          <a:xfrm rot="8439724">
            <a:off x="259448" y="2705246"/>
            <a:ext cx="5278973" cy="10048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7134" y="1557864"/>
            <a:ext cx="711140" cy="5844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10690" y="3434561"/>
            <a:ext cx="711140" cy="5844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89620" y="318298"/>
            <a:ext cx="8130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6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7399" y="626075"/>
            <a:ext cx="286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исходном файле: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09" y="1346185"/>
            <a:ext cx="5974954" cy="2731407"/>
          </a:xfrm>
        </p:spPr>
      </p:pic>
      <p:sp>
        <p:nvSpPr>
          <p:cNvPr id="15" name="Овал 14"/>
          <p:cNvSpPr/>
          <p:nvPr/>
        </p:nvSpPr>
        <p:spPr>
          <a:xfrm>
            <a:off x="6268746" y="1890452"/>
            <a:ext cx="574082" cy="3128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1204097" y="3388323"/>
            <a:ext cx="421846" cy="33846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25928" y="1523727"/>
            <a:ext cx="574082" cy="3128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127979" y="2139803"/>
            <a:ext cx="574082" cy="8977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184834" y="626075"/>
            <a:ext cx="176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Правильно: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  <p:pic>
        <p:nvPicPr>
          <p:cNvPr id="21" name="Объект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94" y="4795360"/>
            <a:ext cx="3924584" cy="1486585"/>
          </a:xfrm>
        </p:spPr>
      </p:pic>
      <p:sp>
        <p:nvSpPr>
          <p:cNvPr id="22" name="TextBox 21"/>
          <p:cNvSpPr txBox="1"/>
          <p:nvPr/>
        </p:nvSpPr>
        <p:spPr>
          <a:xfrm>
            <a:off x="8502663" y="4388826"/>
            <a:ext cx="129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Источник: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0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660903" y="2158557"/>
            <a:ext cx="10676010" cy="3451201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800" dirty="0" smtClean="0"/>
              <a:t>Оформление текста </a:t>
            </a:r>
            <a:r>
              <a:rPr lang="ru-RU" sz="2800" dirty="0" err="1" smtClean="0"/>
              <a:t>НПА</a:t>
            </a:r>
            <a:r>
              <a:rPr lang="ru-RU" sz="2800" dirty="0" smtClean="0"/>
              <a:t> в НЕСКОЛЬКИХ файлах </a:t>
            </a:r>
            <a:br>
              <a:rPr lang="ru-RU" sz="2800" dirty="0" smtClean="0"/>
            </a:br>
            <a:r>
              <a:rPr lang="ru-RU" sz="2800" dirty="0" smtClean="0"/>
              <a:t>допускается </a:t>
            </a:r>
            <a:r>
              <a:rPr lang="ru-RU" sz="2800" u="sng" dirty="0" smtClean="0"/>
              <a:t>только в том случае</a:t>
            </a:r>
            <a:r>
              <a:rPr lang="ru-RU" sz="2800" dirty="0" smtClean="0"/>
              <a:t>, если их общий объем </a:t>
            </a:r>
            <a:br>
              <a:rPr lang="ru-RU" sz="2800" dirty="0" smtClean="0"/>
            </a:br>
            <a:r>
              <a:rPr lang="ru-RU" sz="2800" u="sng" dirty="0" smtClean="0"/>
              <a:t>превышает 5 Мб</a:t>
            </a:r>
            <a:r>
              <a:rPr lang="ru-RU" sz="2800" dirty="0" smtClean="0"/>
              <a:t> (для ПА, полученных через </a:t>
            </a:r>
            <a:r>
              <a:rPr lang="ru-RU" sz="2800" dirty="0" err="1" smtClean="0"/>
              <a:t>СМДО</a:t>
            </a:r>
            <a:r>
              <a:rPr lang="ru-RU" sz="2800" dirty="0" smtClean="0"/>
              <a:t>), </a:t>
            </a:r>
            <a:br>
              <a:rPr lang="ru-RU" sz="2800" dirty="0" smtClean="0"/>
            </a:br>
            <a:r>
              <a:rPr lang="ru-RU" sz="2800" dirty="0" smtClean="0"/>
              <a:t>в отношении технических </a:t>
            </a:r>
            <a:r>
              <a:rPr lang="ru-RU" sz="2800" dirty="0" err="1" smtClean="0"/>
              <a:t>НПА</a:t>
            </a:r>
            <a:r>
              <a:rPr lang="ru-RU" sz="2800" dirty="0" smtClean="0"/>
              <a:t> (полученных из </a:t>
            </a:r>
            <a:r>
              <a:rPr lang="ru-RU" sz="2800" dirty="0" err="1" smtClean="0"/>
              <a:t>АИС</a:t>
            </a:r>
            <a:r>
              <a:rPr lang="ru-RU" sz="2800" dirty="0" smtClean="0"/>
              <a:t> </a:t>
            </a:r>
            <a:r>
              <a:rPr lang="ru-RU" sz="2800" dirty="0" err="1" smtClean="0"/>
              <a:t>НРПА</a:t>
            </a:r>
            <a:r>
              <a:rPr lang="ru-RU" sz="2800" dirty="0" smtClean="0"/>
              <a:t>) – 50 Мб. </a:t>
            </a:r>
          </a:p>
          <a:p>
            <a:pPr algn="l"/>
            <a:endParaRPr lang="ru-RU" sz="28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2800" dirty="0" smtClean="0"/>
              <a:t>Необходимо, чтобы грифы </a:t>
            </a:r>
            <a:r>
              <a:rPr lang="ru-RU" sz="2800" dirty="0"/>
              <a:t>«СОГЛАСОВАНО» </a:t>
            </a:r>
            <a:r>
              <a:rPr lang="ru-RU" sz="2800" dirty="0" smtClean="0"/>
              <a:t>были включены </a:t>
            </a:r>
            <a:br>
              <a:rPr lang="ru-RU" sz="2800" dirty="0" smtClean="0"/>
            </a:br>
            <a:r>
              <a:rPr lang="ru-RU" sz="2800" dirty="0" smtClean="0"/>
              <a:t>в файл и находились сразу </a:t>
            </a:r>
            <a:r>
              <a:rPr lang="ru-RU" sz="2800" dirty="0"/>
              <a:t>за постановляющей частью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подписью (подписями</a:t>
            </a:r>
            <a:r>
              <a:rPr lang="ru-RU" sz="2800" dirty="0" smtClean="0"/>
              <a:t>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4162" y="636368"/>
            <a:ext cx="734367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Весь документ должен содержаться</a:t>
            </a:r>
            <a:r>
              <a:rPr lang="en-US" sz="3200" b="1" cap="none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 </a:t>
            </a:r>
            <a:endParaRPr lang="ru-RU" sz="3200" b="1" cap="none" spc="10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3200" b="1" cap="none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в ОДНОМ файле </a:t>
            </a:r>
            <a:endParaRPr lang="ru-RU" sz="3200" b="1" cap="none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40</a:t>
            </a:fld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49733" y="429261"/>
            <a:ext cx="8692534" cy="56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spc="1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Некорректное оформление единиц измерений</a:t>
            </a:r>
            <a:endParaRPr lang="ru-RU" sz="3000" b="1" spc="1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7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39" y="1176951"/>
            <a:ext cx="7294323" cy="51794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254233" y="2015061"/>
            <a:ext cx="667595" cy="4668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7977840" y="5686697"/>
            <a:ext cx="521726" cy="3657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65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41</a:t>
            </a:fld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847566" y="426378"/>
            <a:ext cx="9665032" cy="5025112"/>
          </a:xfrm>
          <a:prstGeom prst="cloudCallout">
            <a:avLst>
              <a:gd name="adj1" fmla="val 47233"/>
              <a:gd name="adj2" fmla="val 62837"/>
            </a:avLst>
          </a:prstGeom>
          <a:solidFill>
            <a:srgbClr val="FFF2CC">
              <a:alpha val="40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contourW="38100" prstMaterial="plastic">
            <a:bevelT w="254000"/>
            <a:bevelB/>
            <a:contourClr>
              <a:schemeClr val="accent1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947331" y="1507068"/>
            <a:ext cx="7465505" cy="3108543"/>
            <a:chOff x="1947331" y="1507068"/>
            <a:chExt cx="7465505" cy="3108543"/>
          </a:xfrm>
        </p:grpSpPr>
        <p:sp>
          <p:nvSpPr>
            <p:cNvPr id="3" name="TextBox 2"/>
            <p:cNvSpPr txBox="1"/>
            <p:nvPr/>
          </p:nvSpPr>
          <p:spPr>
            <a:xfrm>
              <a:off x="1947331" y="1507068"/>
              <a:ext cx="7465505" cy="3108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latin typeface="Monotype Corsiva" panose="03010101010201010101" pitchFamily="66" charset="0"/>
                </a:rPr>
                <a:t>По вопросам </a:t>
              </a:r>
            </a:p>
            <a:p>
              <a:r>
                <a:rPr lang="ru-RU" sz="3200" dirty="0" smtClean="0">
                  <a:latin typeface="Monotype Corsiva" panose="03010101010201010101" pitchFamily="66" charset="0"/>
                </a:rPr>
                <a:t>правильного набора и оформления документов </a:t>
              </a:r>
            </a:p>
            <a:p>
              <a:pPr algn="ctr"/>
              <a:r>
                <a:rPr lang="ru-RU" sz="3200" dirty="0" smtClean="0">
                  <a:latin typeface="Monotype Corsiva" panose="03010101010201010101" pitchFamily="66" charset="0"/>
                </a:rPr>
                <a:t>звонить по телефону</a:t>
              </a:r>
            </a:p>
            <a:p>
              <a:pPr algn="ctr"/>
              <a:r>
                <a:rPr lang="ru-RU" sz="3200" dirty="0" smtClean="0">
                  <a:latin typeface="Monotype Corsiva" panose="03010101010201010101" pitchFamily="66" charset="0"/>
                  <a:sym typeface="Wingdings 2" panose="05020102010507070707" pitchFamily="18" charset="2"/>
                </a:rPr>
                <a:t></a:t>
              </a:r>
            </a:p>
            <a:p>
              <a:pPr algn="ctr"/>
              <a:endParaRPr lang="ru-RU" sz="3200" dirty="0">
                <a:latin typeface="Monotype Corsiva" panose="03010101010201010101" pitchFamily="66" charset="0"/>
                <a:sym typeface="Wingdings 2" panose="05020102010507070707" pitchFamily="18" charset="2"/>
              </a:endParaRPr>
            </a:p>
            <a:p>
              <a:pPr algn="ctr"/>
              <a:r>
                <a:rPr lang="ru-RU" dirty="0" smtClean="0">
                  <a:latin typeface="Monotype Corsiva" panose="03010101010201010101" pitchFamily="66" charset="0"/>
                </a:rPr>
                <a:t/>
              </a:r>
              <a:br>
                <a:rPr lang="ru-RU" dirty="0" smtClean="0">
                  <a:latin typeface="Monotype Corsiva" panose="03010101010201010101" pitchFamily="66" charset="0"/>
                </a:rPr>
              </a:br>
              <a:r>
                <a:rPr lang="ru-RU" dirty="0" smtClean="0">
                  <a:latin typeface="Monotype Corsiva" panose="03010101010201010101" pitchFamily="66" charset="0"/>
                </a:rPr>
                <a:t>(специалисты по </a:t>
              </a:r>
              <a:r>
                <a:rPr lang="ru-RU" b="1" u="sng" dirty="0" smtClean="0">
                  <a:latin typeface="Monotype Corsiva" panose="03010101010201010101" pitchFamily="66" charset="0"/>
                </a:rPr>
                <a:t>технической</a:t>
              </a:r>
              <a:r>
                <a:rPr lang="ru-RU" dirty="0" smtClean="0">
                  <a:latin typeface="Monotype Corsiva" panose="03010101010201010101" pitchFamily="66" charset="0"/>
                </a:rPr>
                <a:t> обработке файлов РИО </a:t>
              </a:r>
              <a:r>
                <a:rPr lang="ru-RU" dirty="0" err="1" smtClean="0">
                  <a:latin typeface="Monotype Corsiva" panose="03010101010201010101" pitchFamily="66" charset="0"/>
                </a:rPr>
                <a:t>НЦПИ</a:t>
              </a:r>
              <a:r>
                <a:rPr lang="ru-RU" dirty="0" smtClean="0">
                  <a:latin typeface="Monotype Corsiva" panose="03010101010201010101" pitchFamily="66" charset="0"/>
                </a:rPr>
                <a:t>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85923" y="3491360"/>
              <a:ext cx="29883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latin typeface="Minion Pro SmBd" panose="02040603060201020203" pitchFamily="18" charset="0"/>
                  <a:sym typeface="Wingdings" panose="05000000000000000000" pitchFamily="2" charset="2"/>
                </a:rPr>
                <a:t> </a:t>
              </a:r>
              <a:r>
                <a:rPr lang="ru-RU" sz="4000" dirty="0" smtClean="0">
                  <a:latin typeface="Minion Pro SmBd" panose="02040603060201020203" pitchFamily="18" charset="0"/>
                </a:rPr>
                <a:t>277-99-25</a:t>
              </a:r>
              <a:endParaRPr lang="ru-RU" sz="4000" dirty="0">
                <a:latin typeface="Minion Pro SmBd" panose="02040603060201020203" pitchFamily="18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42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37756" y="1610704"/>
            <a:ext cx="3516044" cy="339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Место </a:t>
            </a:r>
          </a:p>
          <a:p>
            <a:pPr marL="0" indent="0">
              <a:buNone/>
            </a:pP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размещения </a:t>
            </a:r>
          </a:p>
          <a:p>
            <a:pPr marL="0" indent="0">
              <a:buNone/>
            </a:pP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данной </a:t>
            </a:r>
          </a:p>
          <a:p>
            <a:pPr marL="0" indent="0">
              <a:buNone/>
            </a:pP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презентации </a:t>
            </a:r>
          </a:p>
          <a:p>
            <a:pPr marL="0" indent="0">
              <a:buNone/>
            </a:pP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в </a:t>
            </a:r>
            <a:r>
              <a:rPr lang="ru-RU" sz="3600" b="1" spc="10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АИС</a:t>
            </a: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600" b="1" spc="10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НРПА</a:t>
            </a:r>
            <a:endParaRPr lang="ru-RU" sz="3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  <p:pic>
        <p:nvPicPr>
          <p:cNvPr id="12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4" y="223247"/>
            <a:ext cx="6871015" cy="6498227"/>
          </a:xfrm>
        </p:spPr>
      </p:pic>
      <p:sp>
        <p:nvSpPr>
          <p:cNvPr id="13" name="Овал 12"/>
          <p:cNvSpPr/>
          <p:nvPr/>
        </p:nvSpPr>
        <p:spPr>
          <a:xfrm>
            <a:off x="4959705" y="223247"/>
            <a:ext cx="1016418" cy="309580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20799" y="1301124"/>
            <a:ext cx="1016418" cy="309580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5669" y="2952786"/>
            <a:ext cx="1381507" cy="712560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5669" y="6000070"/>
            <a:ext cx="1381507" cy="712560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62447" y="6601096"/>
            <a:ext cx="4963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5" y="139338"/>
            <a:ext cx="9082191" cy="6502555"/>
          </a:xfr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9509421" y="1314612"/>
            <a:ext cx="2682579" cy="339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Место </a:t>
            </a:r>
          </a:p>
          <a:p>
            <a:pPr marL="0" indent="0">
              <a:buNone/>
            </a:pPr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размещения </a:t>
            </a:r>
          </a:p>
          <a:p>
            <a:pPr marL="0" indent="0">
              <a:buNone/>
            </a:pPr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данной </a:t>
            </a:r>
          </a:p>
          <a:p>
            <a:pPr marL="0" indent="0">
              <a:buNone/>
            </a:pPr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презентации</a:t>
            </a:r>
            <a:endParaRPr lang="en-US" sz="3200" b="1" spc="10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на сайте </a:t>
            </a:r>
          </a:p>
          <a:p>
            <a:pPr marL="0" indent="0">
              <a:buNone/>
            </a:pPr>
            <a:r>
              <a:rPr lang="en-US" sz="3200" b="1" spc="10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pravo.by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81279" y="2652215"/>
            <a:ext cx="4778652" cy="421911"/>
          </a:xfrm>
          <a:prstGeom prst="ellipse">
            <a:avLst/>
          </a:prstGeom>
          <a:noFill/>
          <a:ln w="38100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43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 noGrp="1"/>
          </p:cNvSpPr>
          <p:nvPr>
            <p:ph idx="1"/>
          </p:nvPr>
        </p:nvSpPr>
        <p:spPr>
          <a:xfrm>
            <a:off x="594359" y="255471"/>
            <a:ext cx="10515600" cy="4351338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Последовательность элементов в файле документа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2170790" y="4333578"/>
            <a:ext cx="1694306" cy="258532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2-е «УТВЕРЖДЕНО» –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977189" y="856153"/>
            <a:ext cx="9749940" cy="1089529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Все утверждаемые структурные элементы (под грифом «УТВЕРЖДЕНО») </a:t>
            </a:r>
            <a:br>
              <a:rPr lang="ru-RU" dirty="0" smtClean="0"/>
            </a:br>
            <a:r>
              <a:rPr lang="ru-RU" dirty="0" smtClean="0"/>
              <a:t>должны находиться в файле </a:t>
            </a:r>
            <a:r>
              <a:rPr lang="ru-RU" b="1" dirty="0" smtClean="0"/>
              <a:t>в той последовательности</a:t>
            </a:r>
            <a:r>
              <a:rPr lang="ru-RU" dirty="0" smtClean="0"/>
              <a:t>, в которой они упоминаются </a:t>
            </a:r>
            <a:r>
              <a:rPr lang="ru-RU" b="1" dirty="0" smtClean="0"/>
              <a:t>в постановляющей части документа</a:t>
            </a:r>
            <a:r>
              <a:rPr lang="ru-RU" dirty="0" smtClean="0"/>
              <a:t>.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2170790" y="4504243"/>
            <a:ext cx="1630121" cy="258532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3-е «УТВЕРЖДЕНО» –</a:t>
            </a:r>
          </a:p>
        </p:txBody>
      </p:sp>
      <p:sp>
        <p:nvSpPr>
          <p:cNvPr id="10" name="Подзаголовок 6"/>
          <p:cNvSpPr txBox="1">
            <a:spLocks/>
          </p:cNvSpPr>
          <p:nvPr/>
        </p:nvSpPr>
        <p:spPr>
          <a:xfrm>
            <a:off x="2702988" y="4804174"/>
            <a:ext cx="565723" cy="258532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и т.д.</a:t>
            </a:r>
          </a:p>
        </p:txBody>
      </p:sp>
      <p:sp>
        <p:nvSpPr>
          <p:cNvPr id="11" name="Подзаголовок 6"/>
          <p:cNvSpPr txBox="1">
            <a:spLocks/>
          </p:cNvSpPr>
          <p:nvPr/>
        </p:nvSpPr>
        <p:spPr>
          <a:xfrm>
            <a:off x="2205386" y="3933062"/>
            <a:ext cx="1694306" cy="258532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1-е «УТВЕРЖДЕНО» –</a:t>
            </a:r>
          </a:p>
        </p:txBody>
      </p:sp>
      <p:pic>
        <p:nvPicPr>
          <p:cNvPr id="13" name="Picture 5" descr="J:\Offices\Rio\Ann\ОБУЧЕНИЕ\Новая папка\warning-2484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35" y="1061958"/>
            <a:ext cx="678447" cy="677917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99" y="1945682"/>
            <a:ext cx="6501500" cy="477579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226321" y="3760741"/>
            <a:ext cx="1187962" cy="27132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484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Автоматическое объединение файлов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4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FCF94A-CBD7-4E4B-94DF-D372DD056C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846667" y="1126832"/>
            <a:ext cx="10171399" cy="2032754"/>
          </a:xfrm>
          <a:prstGeom prst="roundRect">
            <a:avLst>
              <a:gd name="adj" fmla="val 8815"/>
            </a:avLst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smtClean="0"/>
              <a:t>Для автоматического объединения </a:t>
            </a:r>
            <a:r>
              <a:rPr lang="ru-RU" sz="2000" dirty="0" smtClean="0"/>
              <a:t>нескольких файлов в один необходимо: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 программе </a:t>
            </a:r>
            <a:r>
              <a:rPr lang="en-US" sz="2000" dirty="0" smtClean="0"/>
              <a:t>Microsoft Word </a:t>
            </a:r>
            <a:r>
              <a:rPr lang="ru-RU" sz="2000" dirty="0" smtClean="0"/>
              <a:t>создать новый документ;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перейти во вкладку </a:t>
            </a:r>
            <a:r>
              <a:rPr lang="ru-RU" sz="2000" dirty="0" smtClean="0">
                <a:solidFill>
                  <a:srgbClr val="FF0000"/>
                </a:solidFill>
              </a:rPr>
              <a:t>Вставка</a:t>
            </a:r>
            <a:r>
              <a:rPr lang="ru-RU" sz="2000" dirty="0" smtClean="0"/>
              <a:t> </a:t>
            </a:r>
            <a:r>
              <a:rPr lang="ru-RU" sz="2000" dirty="0" smtClean="0">
                <a:sym typeface="Wingdings 3" panose="05040102010807070707" pitchFamily="18" charset="2"/>
              </a:rPr>
              <a:t> в области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Текст</a:t>
            </a:r>
            <a:r>
              <a:rPr lang="ru-RU" sz="2000" dirty="0" smtClean="0">
                <a:sym typeface="Wingdings 3" panose="05040102010807070707" pitchFamily="18" charset="2"/>
              </a:rPr>
              <a:t> нажать на треугольник </a:t>
            </a:r>
            <a:r>
              <a:rPr lang="ru-RU" sz="2000" smtClean="0">
                <a:sym typeface="Wingdings 3" panose="05040102010807070707" pitchFamily="18" charset="2"/>
              </a:rPr>
              <a:t>кнопки </a:t>
            </a:r>
            <a:r>
              <a:rPr lang="ru-RU" sz="2000" smtClean="0">
                <a:solidFill>
                  <a:srgbClr val="FF0000"/>
                </a:solidFill>
                <a:sym typeface="Wingdings 3" panose="05040102010807070707" pitchFamily="18" charset="2"/>
              </a:rPr>
              <a:t>Объект</a:t>
            </a:r>
            <a:r>
              <a:rPr lang="ru-RU" sz="2000" smtClean="0">
                <a:sym typeface="Wingdings 3" panose="05040102010807070707" pitchFamily="18" charset="2"/>
              </a:rPr>
              <a:t> </a:t>
            </a:r>
            <a:r>
              <a:rPr lang="ru-RU" sz="2000" dirty="0" smtClean="0">
                <a:sym typeface="Wingdings 3" panose="05040102010807070707" pitchFamily="18" charset="2"/>
              </a:rPr>
              <a:t> из появившегося списка выбрать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Текст из файла</a:t>
            </a:r>
            <a:r>
              <a:rPr lang="ru-RU" sz="2000" dirty="0" smtClean="0">
                <a:sym typeface="Wingdings 3" panose="05040102010807070707" pitchFamily="18" charset="2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Wingdings 3" panose="05040102010807070707" pitchFamily="18" charset="2"/>
              </a:rPr>
              <a:t>в открывшемся окне выбрать папку, в которой находятся объединяемые файлы;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ym typeface="Wingdings 3" panose="05040102010807070707" pitchFamily="18" charset="2"/>
              </a:rPr>
              <a:t>выбрать нужные файлы, нажать кнопку </a:t>
            </a:r>
            <a:r>
              <a:rPr lang="ru-RU" sz="20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Вставить.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677333" y="3301685"/>
            <a:ext cx="9216570" cy="3293853"/>
            <a:chOff x="677333" y="3301685"/>
            <a:chExt cx="9216570" cy="3293853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677333" y="3301685"/>
              <a:ext cx="9216570" cy="3293853"/>
              <a:chOff x="677333" y="3301685"/>
              <a:chExt cx="9216570" cy="329385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677333" y="3963141"/>
                <a:ext cx="3369732" cy="1149990"/>
                <a:chOff x="677333" y="3963141"/>
                <a:chExt cx="3369732" cy="1149990"/>
              </a:xfrm>
            </p:grpSpPr>
            <p:pic>
              <p:nvPicPr>
                <p:cNvPr id="55" name="Рисунок 5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333" y="3963141"/>
                  <a:ext cx="3369732" cy="1149990"/>
                </a:xfrm>
                <a:prstGeom prst="rect">
                  <a:avLst/>
                </a:prstGeom>
              </p:spPr>
            </p:pic>
            <p:sp>
              <p:nvSpPr>
                <p:cNvPr id="56" name="Скругленный прямоугольник 55"/>
                <p:cNvSpPr/>
                <p:nvPr/>
              </p:nvSpPr>
              <p:spPr>
                <a:xfrm>
                  <a:off x="2683933" y="4826002"/>
                  <a:ext cx="1363132" cy="28712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Скругленный прямоугольник 56"/>
                <p:cNvSpPr/>
                <p:nvPr/>
              </p:nvSpPr>
              <p:spPr>
                <a:xfrm>
                  <a:off x="3286664" y="4394571"/>
                  <a:ext cx="155276" cy="219445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2" name="Группа 51"/>
              <p:cNvGrpSpPr/>
              <p:nvPr/>
            </p:nvGrpSpPr>
            <p:grpSpPr>
              <a:xfrm>
                <a:off x="4637876" y="3301685"/>
                <a:ext cx="5256027" cy="3293853"/>
                <a:chOff x="4387255" y="3216005"/>
                <a:chExt cx="5620250" cy="3522101"/>
              </a:xfrm>
            </p:grpSpPr>
            <p:pic>
              <p:nvPicPr>
                <p:cNvPr id="53" name="Рисунок 5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87255" y="3216005"/>
                  <a:ext cx="5620250" cy="3522101"/>
                </a:xfrm>
                <a:prstGeom prst="rect">
                  <a:avLst/>
                </a:prstGeom>
              </p:spPr>
            </p:pic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8706954" y="6426838"/>
                  <a:ext cx="646982" cy="207035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0" name="Стрелка вправо 49"/>
            <p:cNvSpPr/>
            <p:nvPr/>
          </p:nvSpPr>
          <p:spPr>
            <a:xfrm>
              <a:off x="4146427" y="4301093"/>
              <a:ext cx="406400" cy="406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7879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Проставление альбомной ориентации </a:t>
            </a:r>
            <a:r>
              <a:rPr lang="en-US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/>
            </a:r>
            <a:br>
              <a:rPr lang="en-US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</a:br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для определенной части документа</a:t>
            </a:r>
            <a:endParaRPr lang="ru-RU" sz="32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391" y="1415709"/>
            <a:ext cx="6722118" cy="3907631"/>
          </a:xfrm>
          <a:prstGeom prst="roundRect">
            <a:avLst>
              <a:gd name="adj" fmla="val 9886"/>
            </a:avLst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mtClean="0"/>
              <a:t>Для того чтобы часть текста в документе расположить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альбомной ориентации, нужно: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выделить текст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</a:t>
            </a:r>
            <a:endParaRPr lang="ru-RU" dirty="0" smtClean="0"/>
          </a:p>
          <a:p>
            <a:pPr algn="ctr"/>
            <a:r>
              <a:rPr lang="ru-RU" dirty="0" smtClean="0"/>
              <a:t>перейти во вкладку </a:t>
            </a:r>
            <a:r>
              <a:rPr lang="ru-RU" dirty="0" smtClean="0">
                <a:solidFill>
                  <a:srgbClr val="FF0000"/>
                </a:solidFill>
              </a:rPr>
              <a:t>Разметка страницы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</a:t>
            </a:r>
          </a:p>
          <a:p>
            <a:pPr algn="ctr"/>
            <a:r>
              <a:rPr lang="ru-RU" dirty="0">
                <a:sym typeface="Wingdings 3" panose="05040102010807070707" pitchFamily="18" charset="2"/>
              </a:rPr>
              <a:t>в</a:t>
            </a:r>
            <a:r>
              <a:rPr lang="ru-RU" dirty="0" smtClean="0">
                <a:sym typeface="Wingdings 3" panose="05040102010807070707" pitchFamily="18" charset="2"/>
              </a:rPr>
              <a:t> области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Параметры</a:t>
            </a:r>
            <a:r>
              <a:rPr lang="ru-RU" dirty="0" smtClean="0">
                <a:sym typeface="Wingdings 3" panose="05040102010807070707" pitchFamily="18" charset="2"/>
              </a:rPr>
              <a:t>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страницы</a:t>
            </a:r>
            <a:r>
              <a:rPr lang="ru-RU" dirty="0" smtClean="0">
                <a:sym typeface="Wingdings 3" panose="05040102010807070707" pitchFamily="18" charset="2"/>
              </a:rPr>
              <a:t> нажать на стрелку </a:t>
            </a:r>
            <a:br>
              <a:rPr lang="ru-RU" dirty="0" smtClean="0">
                <a:sym typeface="Wingdings 3" panose="05040102010807070707" pitchFamily="18" charset="2"/>
              </a:rPr>
            </a:br>
            <a:r>
              <a:rPr lang="ru-RU" dirty="0" smtClean="0">
                <a:sym typeface="Wingdings 3" panose="05040102010807070707" pitchFamily="18" charset="2"/>
              </a:rPr>
              <a:t>в нижнем правом углу 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 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в появившемся окне в области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Ориентация</a:t>
            </a:r>
            <a:r>
              <a:rPr lang="ru-RU" dirty="0" smtClean="0">
                <a:sym typeface="Wingdings 3" panose="05040102010807070707" pitchFamily="18" charset="2"/>
              </a:rPr>
              <a:t> выбрать </a:t>
            </a:r>
            <a:r>
              <a:rPr lang="ru-RU" dirty="0">
                <a:solidFill>
                  <a:srgbClr val="FF0000"/>
                </a:solidFill>
                <a:sym typeface="Wingdings 3" panose="05040102010807070707" pitchFamily="18" charset="2"/>
              </a:rPr>
              <a:t>а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льбомная</a:t>
            </a:r>
            <a:r>
              <a:rPr lang="ru-RU" dirty="0" smtClean="0">
                <a:sym typeface="Wingdings 3" panose="05040102010807070707" pitchFamily="18" charset="2"/>
              </a:rPr>
              <a:t> </a:t>
            </a: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</a:t>
            </a:r>
            <a:endParaRPr lang="ru-RU" dirty="0">
              <a:sym typeface="Wingdings 3" panose="05040102010807070707" pitchFamily="18" charset="2"/>
            </a:endParaRPr>
          </a:p>
          <a:p>
            <a:pPr algn="ctr"/>
            <a:r>
              <a:rPr lang="ru-RU" dirty="0" smtClean="0">
                <a:sym typeface="Wingdings 3" panose="05040102010807070707" pitchFamily="18" charset="2"/>
              </a:rPr>
              <a:t>внизу окна из списка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Применить</a:t>
            </a:r>
            <a:r>
              <a:rPr lang="ru-RU" dirty="0" smtClean="0">
                <a:sym typeface="Wingdings 3" panose="05040102010807070707" pitchFamily="18" charset="2"/>
              </a:rPr>
              <a:t> выбрать </a:t>
            </a:r>
            <a:r>
              <a:rPr lang="ru-RU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к выделенному тексту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719064" y="1415709"/>
            <a:ext cx="3871574" cy="4940641"/>
            <a:chOff x="7769870" y="1415709"/>
            <a:chExt cx="3871574" cy="494064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769870" y="1415709"/>
              <a:ext cx="3871574" cy="931159"/>
              <a:chOff x="7769870" y="1415709"/>
              <a:chExt cx="3871574" cy="931159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9870" y="1415709"/>
                <a:ext cx="3871574" cy="915644"/>
              </a:xfrm>
              <a:prstGeom prst="rect">
                <a:avLst/>
              </a:prstGeom>
            </p:spPr>
          </p:pic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1437442" y="2160601"/>
                <a:ext cx="204002" cy="18626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8081315" y="2640856"/>
              <a:ext cx="3220097" cy="3715494"/>
              <a:chOff x="8274660" y="2588150"/>
              <a:chExt cx="2921944" cy="3371471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4660" y="2588150"/>
                <a:ext cx="2921944" cy="3371471"/>
              </a:xfrm>
              <a:prstGeom prst="rect">
                <a:avLst/>
              </a:prstGeom>
            </p:spPr>
          </p:pic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8873973" y="3686414"/>
                <a:ext cx="357204" cy="331425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8369705" y="5447527"/>
                <a:ext cx="1461027" cy="189385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0128914" y="5720316"/>
                <a:ext cx="465159" cy="139742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" name="Прямая со стрелкой 13"/>
              <p:cNvCxnSpPr/>
              <p:nvPr/>
            </p:nvCxnSpPr>
            <p:spPr>
              <a:xfrm>
                <a:off x="9050155" y="4048885"/>
                <a:ext cx="467805" cy="139864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>
                <a:stCxn id="12" idx="3"/>
              </p:cNvCxnSpPr>
              <p:nvPr/>
            </p:nvCxnSpPr>
            <p:spPr>
              <a:xfrm>
                <a:off x="9830732" y="5542219"/>
                <a:ext cx="298183" cy="17809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Прямая со стрелкой 8"/>
            <p:cNvCxnSpPr>
              <a:stCxn id="17" idx="1"/>
            </p:cNvCxnSpPr>
            <p:nvPr/>
          </p:nvCxnSpPr>
          <p:spPr>
            <a:xfrm flipH="1">
              <a:off x="9837357" y="2253735"/>
              <a:ext cx="1600085" cy="3413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94307" y="5601428"/>
            <a:ext cx="6183677" cy="824270"/>
          </a:xfrm>
          <a:prstGeom prst="roundRect">
            <a:avLst>
              <a:gd name="adj" fmla="val 25303"/>
            </a:avLst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В результате в начале и в конце выделенного текста </a:t>
            </a:r>
          </a:p>
          <a:p>
            <a:pPr algn="ctr"/>
            <a:r>
              <a:rPr lang="ru-RU" sz="2000" b="1" dirty="0" smtClean="0"/>
              <a:t>автоматически </a:t>
            </a:r>
            <a:r>
              <a:rPr lang="ru-RU" sz="2000" b="1" dirty="0" err="1" smtClean="0"/>
              <a:t>проставятся</a:t>
            </a:r>
            <a:r>
              <a:rPr lang="ru-RU" sz="2000" b="1" dirty="0" smtClean="0"/>
              <a:t> разрывы разделов</a:t>
            </a:r>
            <a:endParaRPr lang="ru-RU" sz="20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0" y="282015"/>
            <a:ext cx="12192000" cy="978729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Необходимость отображения на экране </a:t>
            </a:r>
            <a:b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</a:br>
            <a:r>
              <a:rPr lang="ru-RU" sz="32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служебных символов и сетки таблицы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8258" y="1711631"/>
            <a:ext cx="11096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Для того чтобы </a:t>
            </a:r>
            <a:r>
              <a:rPr lang="ru-RU" sz="2400" b="1" dirty="0" smtClean="0">
                <a:solidFill>
                  <a:schemeClr val="accent6"/>
                </a:solidFill>
              </a:rPr>
              <a:t>видеть все </a:t>
            </a:r>
            <a:r>
              <a:rPr lang="ru-RU" sz="2400" dirty="0" smtClean="0"/>
              <a:t>нюансы документа (табуляцию, обрыв строки, пробелы,</a:t>
            </a:r>
          </a:p>
          <a:p>
            <a:pPr algn="ctr"/>
            <a:r>
              <a:rPr lang="ru-RU" sz="2400" dirty="0" smtClean="0"/>
              <a:t>значок конца абзаца, графические объекты и др.),</a:t>
            </a:r>
          </a:p>
          <a:p>
            <a:pPr algn="ctr"/>
            <a:r>
              <a:rPr lang="ru-RU" sz="2400" b="1" u="sng" dirty="0" smtClean="0"/>
              <a:t>следует включить </a:t>
            </a:r>
            <a:r>
              <a:rPr lang="ru-RU" sz="2400" u="sng" dirty="0" smtClean="0"/>
              <a:t>СЛУЖЕБНЫЕ СИМВОЛЫ</a:t>
            </a:r>
            <a:r>
              <a:rPr lang="ru-RU" sz="2400" dirty="0" smtClean="0"/>
              <a:t> и </a:t>
            </a:r>
            <a:r>
              <a:rPr lang="ru-RU" sz="2400" u="sng" dirty="0" smtClean="0"/>
              <a:t>СЕТКУ ТАБЛИЦЫ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4" name="Picture 3" descr="J:\Offices\Rio\Ann\ОБУЧЕНИЕ\нарезки документов\картинки к обучению\служебные симво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402" y="4493345"/>
            <a:ext cx="4001983" cy="166529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24141" y="3272515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Служебные символы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6522" y="3882394"/>
            <a:ext cx="441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Вкладка ГЛАВНАЯ </a:t>
            </a:r>
            <a:r>
              <a:rPr lang="ru-RU" sz="2000" dirty="0" smtClean="0">
                <a:sym typeface="Wingdings 3"/>
              </a:rPr>
              <a:t> Область АБЗАЦ</a:t>
            </a:r>
            <a:endParaRPr lang="ru-RU" sz="2000" dirty="0"/>
          </a:p>
        </p:txBody>
      </p:sp>
      <p:pic>
        <p:nvPicPr>
          <p:cNvPr id="17" name="Picture 2" descr="J:\Offices\Rio\Ann\ОБУЧЕНИЕ\нарезки документов\картинки к обучению\сетка таб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1124" y="4493345"/>
            <a:ext cx="3521788" cy="165844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02242" y="3239330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Сетка таблицы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00232" y="3831137"/>
            <a:ext cx="452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Вкладка МАКЕТ </a:t>
            </a:r>
            <a:r>
              <a:rPr lang="ru-RU" sz="2000" dirty="0" smtClean="0">
                <a:sym typeface="Wingdings 3"/>
              </a:rPr>
              <a:t></a:t>
            </a:r>
            <a:r>
              <a:rPr lang="ru-RU" sz="2000" dirty="0" smtClean="0">
                <a:sym typeface="Symbol"/>
              </a:rPr>
              <a:t> Область ТАБЛИЦА </a:t>
            </a:r>
            <a:endParaRPr lang="ru-RU" sz="2000" dirty="0"/>
          </a:p>
        </p:txBody>
      </p:sp>
      <p:sp>
        <p:nvSpPr>
          <p:cNvPr id="20" name="Овал 19"/>
          <p:cNvSpPr/>
          <p:nvPr/>
        </p:nvSpPr>
        <p:spPr>
          <a:xfrm>
            <a:off x="4292127" y="4516458"/>
            <a:ext cx="1016418" cy="753271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508148" y="4383724"/>
            <a:ext cx="1598984" cy="1551205"/>
          </a:xfrm>
          <a:prstGeom prst="ellipse">
            <a:avLst/>
          </a:prstGeom>
          <a:noFill/>
          <a:ln w="28575">
            <a:solidFill>
              <a:srgbClr val="578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1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F94A-CBD7-4E4B-94DF-D372DD056C68}" type="slidenum">
              <a:rPr lang="ru-RU" smtClean="0"/>
              <a:t>9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" y="378414"/>
            <a:ext cx="12191999" cy="1107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Текст не должен</a:t>
            </a:r>
            <a:b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</a:br>
            <a:r>
              <a:rPr lang="ru-RU" sz="3600" b="1" spc="1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размещаться в таблице</a:t>
            </a:r>
            <a:endParaRPr lang="ru-RU" sz="3600" b="1" spc="1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4422" y="1164125"/>
            <a:ext cx="8723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ru-RU" sz="7000" dirty="0">
              <a:solidFill>
                <a:srgbClr val="00B05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401" y="69239"/>
            <a:ext cx="707046" cy="927071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6" y="1779019"/>
            <a:ext cx="4187471" cy="4779464"/>
          </a:xfrm>
        </p:spPr>
      </p:pic>
      <p:sp>
        <p:nvSpPr>
          <p:cNvPr id="8" name="Прямоугольник 7"/>
          <p:cNvSpPr/>
          <p:nvPr/>
        </p:nvSpPr>
        <p:spPr>
          <a:xfrm rot="7138759" flipV="1">
            <a:off x="-182675" y="4083962"/>
            <a:ext cx="5782082" cy="12263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87" y="2011973"/>
            <a:ext cx="6362433" cy="4168933"/>
          </a:xfrm>
        </p:spPr>
      </p:pic>
    </p:spTree>
    <p:extLst>
      <p:ext uri="{BB962C8B-B14F-4D97-AF65-F5344CB8AC3E}">
        <p14:creationId xmlns:p14="http://schemas.microsoft.com/office/powerpoint/2010/main" val="553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РЕБОВАНИЯ" id="{4CCCF200-5016-4F44-AD7B-A96E37457AE2}" vid="{88CC8BB7-C8C1-40B5-BA5B-9E5F9693975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4890</TotalTime>
  <Words>1485</Words>
  <Application>Microsoft Office PowerPoint</Application>
  <PresentationFormat>Широкоэкранный</PresentationFormat>
  <Paragraphs>322</Paragraphs>
  <Slides>43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8" baseType="lpstr">
      <vt:lpstr>Adobe Arabic</vt:lpstr>
      <vt:lpstr>Arial</vt:lpstr>
      <vt:lpstr>Arial Black</vt:lpstr>
      <vt:lpstr>Calibri</vt:lpstr>
      <vt:lpstr>Calibri Light</vt:lpstr>
      <vt:lpstr>Franklin Gothic Medium</vt:lpstr>
      <vt:lpstr>Impact</vt:lpstr>
      <vt:lpstr>Minion Pro SmBd</vt:lpstr>
      <vt:lpstr>Monotype Corsiva</vt:lpstr>
      <vt:lpstr>Symbol</vt:lpstr>
      <vt:lpstr>Times New Roman</vt:lpstr>
      <vt:lpstr>Wingdings</vt:lpstr>
      <vt:lpstr>Wingdings 2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 к оформлению нормативно-правовых документов</dc:title>
  <dc:creator>Babel</dc:creator>
  <cp:lastModifiedBy>Колесникова Анна Валерьевна</cp:lastModifiedBy>
  <cp:revision>387</cp:revision>
  <cp:lastPrinted>2021-04-13T12:33:46Z</cp:lastPrinted>
  <dcterms:created xsi:type="dcterms:W3CDTF">2015-12-03T13:10:56Z</dcterms:created>
  <dcterms:modified xsi:type="dcterms:W3CDTF">2021-04-14T13:36:13Z</dcterms:modified>
</cp:coreProperties>
</file>